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60" r:id="rId2"/>
    <p:sldId id="503" r:id="rId3"/>
    <p:sldId id="531" r:id="rId4"/>
    <p:sldId id="551" r:id="rId5"/>
    <p:sldId id="552" r:id="rId6"/>
    <p:sldId id="553" r:id="rId7"/>
    <p:sldId id="554" r:id="rId8"/>
    <p:sldId id="555" r:id="rId9"/>
    <p:sldId id="400" r:id="rId10"/>
  </p:sldIdLst>
  <p:sldSz cx="9144000" cy="6858000" type="screen4x3"/>
  <p:notesSz cx="6858000" cy="9144000"/>
  <p:embeddedFontLst>
    <p:embeddedFont>
      <p:font typeface="Kelson Sans" panose="02000500000000000000" charset="-18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iej Roman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313"/>
    <a:srgbClr val="CAD238"/>
    <a:srgbClr val="008364"/>
    <a:srgbClr val="00B489"/>
    <a:srgbClr val="404040"/>
    <a:srgbClr val="00830A"/>
    <a:srgbClr val="85211D"/>
    <a:srgbClr val="1E8DD9"/>
    <a:srgbClr val="E68E8A"/>
    <a:srgbClr val="DD6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0" autoAdjust="0"/>
    <p:restoredTop sz="94095" autoAdjust="0"/>
  </p:normalViewPr>
  <p:slideViewPr>
    <p:cSldViewPr>
      <p:cViewPr varScale="1">
        <p:scale>
          <a:sx n="108" d="100"/>
          <a:sy n="108" d="100"/>
        </p:scale>
        <p:origin x="3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2AC8-A749-43DD-9F16-56DD69FD9555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8CD9-57BE-4B4F-9582-8AF561AD06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25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678E-E554-438B-969A-2474EA2D025A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B6F5-BEB9-4ADB-B6E3-6488E1121C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64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B6F5-BEB9-4ADB-B6E3-6488E1121CA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7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82CB-C6DD-4CAA-A967-42B0028BC04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49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82CB-C6DD-4CAA-A967-42B0028BC04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18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82CB-C6DD-4CAA-A967-42B0028BC04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95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82CB-C6DD-4CAA-A967-42B0028BC04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25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82CB-C6DD-4CAA-A967-42B0028BC04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88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82CB-C6DD-4CAA-A967-42B0028BC04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5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2722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Łącznik prostoliniowy 14"/>
          <p:cNvCxnSpPr/>
          <p:nvPr userDrawn="1"/>
        </p:nvCxnSpPr>
        <p:spPr>
          <a:xfrm>
            <a:off x="5724128" y="1638003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 userDrawn="1"/>
        </p:nvCxnSpPr>
        <p:spPr>
          <a:xfrm flipH="1">
            <a:off x="0" y="5229200"/>
            <a:ext cx="3600400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3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D3A-6A65-4776-8EF9-CD3BB0125561}" type="datetime1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3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A4EB-F910-4AA6-910D-220D493C0837}" type="datetime1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84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Kelson Sans" panose="02000500000000000000" pitchFamily="50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elson Sans" panose="02000500000000000000" pitchFamily="50" charset="-18"/>
              </a:defRPr>
            </a:lvl1pPr>
            <a:lvl2pPr>
              <a:defRPr>
                <a:latin typeface="Kelson Sans" panose="02000500000000000000" pitchFamily="50" charset="-18"/>
              </a:defRPr>
            </a:lvl2pPr>
            <a:lvl3pPr>
              <a:defRPr>
                <a:latin typeface="Kelson Sans" panose="02000500000000000000" pitchFamily="50" charset="-18"/>
              </a:defRPr>
            </a:lvl3pPr>
            <a:lvl4pPr>
              <a:defRPr>
                <a:latin typeface="Kelson Sans" panose="02000500000000000000" pitchFamily="50" charset="-18"/>
              </a:defRPr>
            </a:lvl4pPr>
            <a:lvl5pPr>
              <a:defRPr>
                <a:latin typeface="Kelson Sans" panose="02000500000000000000" pitchFamily="50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6237312"/>
            <a:ext cx="2133600" cy="365125"/>
          </a:xfrm>
        </p:spPr>
        <p:txBody>
          <a:bodyPr/>
          <a:lstStyle>
            <a:lvl1pPr algn="l">
              <a:defRPr b="1">
                <a:solidFill>
                  <a:schemeClr val="bg1">
                    <a:lumMod val="50000"/>
                  </a:schemeClr>
                </a:solidFill>
                <a:latin typeface="Kelson Sans" panose="02000500000000000000" pitchFamily="50" charset="-18"/>
              </a:defRPr>
            </a:lvl1pPr>
          </a:lstStyle>
          <a:p>
            <a:fld id="{CE890C85-FDA1-44F4-903D-029A9002F95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27" y="6237312"/>
            <a:ext cx="148737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oliniowy 7"/>
          <p:cNvCxnSpPr/>
          <p:nvPr userDrawn="1"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0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CBF9-E069-4708-8FBA-A22208F5189D}" type="datetime1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10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7B67-B60E-403F-A90D-AE8DFC4E0F07}" type="datetime1">
              <a:rPr lang="pl-PL" smtClean="0"/>
              <a:t>2020-05-21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86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BE0F-EF94-493F-992A-0D78FE324A6D}" type="datetime1">
              <a:rPr lang="pl-PL" smtClean="0"/>
              <a:t>2020-05-21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8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CA5-8C8C-409D-84D0-F2C5CF418319}" type="datetime1">
              <a:rPr lang="pl-PL" smtClean="0"/>
              <a:t>2020-05-21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55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2FC-6A27-41F2-915C-F8070E146F0E}" type="datetime1">
              <a:rPr lang="pl-PL" smtClean="0"/>
              <a:t>2020-05-21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99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26AB-2DFF-46D8-8CCF-A3A3C696214A}" type="datetime1">
              <a:rPr lang="pl-PL" smtClean="0"/>
              <a:t>2020-05-21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57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3CB0-DF6F-4E6A-98B2-274A1395B345}" type="datetime1">
              <a:rPr lang="pl-PL" smtClean="0"/>
              <a:t>2020-05-21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7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8576-5D84-4F42-95C6-CA3CDEE99F52}" type="datetime1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0C85-FDA1-44F4-903D-029A9002F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68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5373216"/>
            <a:ext cx="33488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Warszawa</a:t>
            </a:r>
          </a:p>
          <a:p>
            <a:r>
              <a:rPr lang="pl-PL" sz="1050" dirty="0" smtClean="0">
                <a:latin typeface="Kelson Sans" pitchFamily="50" charset="-18"/>
              </a:rPr>
              <a:t>19.05.2020 r.</a:t>
            </a:r>
            <a:endParaRPr lang="pl-PL" sz="1050" b="1" dirty="0">
              <a:latin typeface="Kelson Sa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924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217626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rgbClr val="008364"/>
                </a:solidFill>
                <a:latin typeface="Kelson Sans" pitchFamily="50" charset="-18"/>
              </a:rPr>
              <a:t>Tarcza finansowa</a:t>
            </a:r>
          </a:p>
          <a:p>
            <a:r>
              <a:rPr lang="pl-PL" b="1" dirty="0" smtClean="0">
                <a:solidFill>
                  <a:srgbClr val="008364"/>
                </a:solidFill>
                <a:latin typeface="Kelson Sans" pitchFamily="50" charset="-18"/>
              </a:rPr>
              <a:t>Wniosek – odwołanie</a:t>
            </a:r>
          </a:p>
          <a:p>
            <a:r>
              <a:rPr lang="pl-PL" b="1" dirty="0" smtClean="0">
                <a:solidFill>
                  <a:srgbClr val="008364"/>
                </a:solidFill>
                <a:latin typeface="Kelson Sans" pitchFamily="50" charset="-18"/>
              </a:rPr>
              <a:t>System e25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4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oliniowy 8"/>
          <p:cNvCxnSpPr/>
          <p:nvPr/>
        </p:nvCxnSpPr>
        <p:spPr>
          <a:xfrm flipH="1">
            <a:off x="0" y="908720"/>
            <a:ext cx="4644008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89910" y="262389"/>
            <a:ext cx="89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Wniosek - odwołanie</a:t>
            </a:r>
            <a:endParaRPr lang="pl-PL" b="1" dirty="0">
              <a:latin typeface="Kelson Sans" pitchFamily="50" charset="-18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3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02577"/>
            <a:ext cx="5953639" cy="4010222"/>
          </a:xfrm>
          <a:prstGeom prst="rect">
            <a:avLst/>
          </a:prstGeom>
        </p:spPr>
      </p:pic>
      <p:sp>
        <p:nvSpPr>
          <p:cNvPr id="5" name="Objaśnienie liniowe 2 4"/>
          <p:cNvSpPr/>
          <p:nvPr/>
        </p:nvSpPr>
        <p:spPr>
          <a:xfrm>
            <a:off x="2194756" y="5480712"/>
            <a:ext cx="2449252" cy="2819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6985"/>
              <a:gd name="adj6" fmla="val -362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1.  Wybieramy Wniosek Tarcza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14" name="Objaśnienie liniowe 2 13"/>
          <p:cNvSpPr/>
          <p:nvPr/>
        </p:nvSpPr>
        <p:spPr>
          <a:xfrm>
            <a:off x="7308304" y="4653136"/>
            <a:ext cx="1656184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077"/>
              <a:gd name="adj6" fmla="val -318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rgbClr val="FF0000"/>
                </a:solidFill>
              </a:rPr>
              <a:t>2</a:t>
            </a:r>
            <a:r>
              <a:rPr lang="pl-PL" sz="1200" dirty="0" smtClean="0">
                <a:solidFill>
                  <a:srgbClr val="FF0000"/>
                </a:solidFill>
              </a:rPr>
              <a:t>. Następnie Nowy wniosek 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7200" y="1052736"/>
            <a:ext cx="33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głównego ekranu klienta……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2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oliniowy 8"/>
          <p:cNvCxnSpPr/>
          <p:nvPr/>
        </p:nvCxnSpPr>
        <p:spPr>
          <a:xfrm flipH="1">
            <a:off x="0" y="908720"/>
            <a:ext cx="4644008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89910" y="262389"/>
            <a:ext cx="89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Wniosek - odwołanie</a:t>
            </a:r>
            <a:endParaRPr lang="pl-PL" b="1" dirty="0">
              <a:latin typeface="Kelson Sans" pitchFamily="50" charset="-18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4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3712"/>
            <a:ext cx="7412497" cy="3993293"/>
          </a:xfrm>
          <a:prstGeom prst="rect">
            <a:avLst/>
          </a:prstGeom>
        </p:spPr>
      </p:pic>
      <p:sp>
        <p:nvSpPr>
          <p:cNvPr id="5" name="Objaśnienie liniowe 2 4"/>
          <p:cNvSpPr/>
          <p:nvPr/>
        </p:nvSpPr>
        <p:spPr>
          <a:xfrm>
            <a:off x="6101671" y="5298442"/>
            <a:ext cx="2664786" cy="4711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1734"/>
              <a:gd name="adj6" fmla="val -1293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1.  Wskazujemy rachunek  na który zostanie przekazane świadczenie</a:t>
            </a:r>
            <a:endParaRPr lang="pl-P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oliniowy 8"/>
          <p:cNvCxnSpPr/>
          <p:nvPr/>
        </p:nvCxnSpPr>
        <p:spPr>
          <a:xfrm flipH="1">
            <a:off x="0" y="908720"/>
            <a:ext cx="4644008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89910" y="262389"/>
            <a:ext cx="89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Wniosek - odwołanie</a:t>
            </a:r>
            <a:endParaRPr lang="pl-PL" b="1" dirty="0">
              <a:latin typeface="Kelson Sans" pitchFamily="50" charset="-18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5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6" y="1160368"/>
            <a:ext cx="5403048" cy="4709568"/>
          </a:xfrm>
          <a:prstGeom prst="rect">
            <a:avLst/>
          </a:prstGeom>
        </p:spPr>
      </p:pic>
      <p:sp>
        <p:nvSpPr>
          <p:cNvPr id="5" name="Objaśnienie liniowe 2 4"/>
          <p:cNvSpPr/>
          <p:nvPr/>
        </p:nvSpPr>
        <p:spPr>
          <a:xfrm>
            <a:off x="6300192" y="1916832"/>
            <a:ext cx="2664786" cy="12961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346"/>
              <a:gd name="adj6" fmla="val -905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Dopiero, w tym kroku pokazana jest informacja, że składany wniosek dotyczy odwołania</a:t>
            </a:r>
            <a:endParaRPr lang="pl-P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oliniowy 8"/>
          <p:cNvCxnSpPr/>
          <p:nvPr/>
        </p:nvCxnSpPr>
        <p:spPr>
          <a:xfrm flipH="1">
            <a:off x="0" y="908720"/>
            <a:ext cx="4644008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89910" y="262389"/>
            <a:ext cx="89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Wniosek - odwołanie</a:t>
            </a:r>
            <a:endParaRPr lang="pl-PL" b="1" dirty="0">
              <a:latin typeface="Kelson Sans" pitchFamily="50" charset="-18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6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137183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…..Na kolejnych ekranach wypełniamy dane do wniosku….</a:t>
            </a:r>
            <a:endParaRPr lang="pl-PL" sz="4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2" y="3158386"/>
            <a:ext cx="4915326" cy="1280271"/>
          </a:xfrm>
          <a:prstGeom prst="rect">
            <a:avLst/>
          </a:prstGeom>
        </p:spPr>
      </p:pic>
      <p:sp>
        <p:nvSpPr>
          <p:cNvPr id="10" name="Objaśnienie liniowe 2 9"/>
          <p:cNvSpPr/>
          <p:nvPr/>
        </p:nvSpPr>
        <p:spPr>
          <a:xfrm>
            <a:off x="6156176" y="3803105"/>
            <a:ext cx="266478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921"/>
              <a:gd name="adj6" fmla="val -648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Ścieżka postępu wysyłania wniosku </a:t>
            </a:r>
            <a:endParaRPr lang="pl-P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oliniowy 8"/>
          <p:cNvCxnSpPr/>
          <p:nvPr/>
        </p:nvCxnSpPr>
        <p:spPr>
          <a:xfrm flipH="1">
            <a:off x="0" y="908720"/>
            <a:ext cx="4644008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89910" y="262389"/>
            <a:ext cx="89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Wniosek - odwołanie</a:t>
            </a:r>
            <a:endParaRPr lang="pl-PL" b="1" dirty="0">
              <a:latin typeface="Kelson Sans" pitchFamily="50" charset="-18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7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0003"/>
            <a:ext cx="4999153" cy="3985605"/>
          </a:xfrm>
          <a:prstGeom prst="rect">
            <a:avLst/>
          </a:prstGeom>
        </p:spPr>
      </p:pic>
      <p:sp>
        <p:nvSpPr>
          <p:cNvPr id="5" name="Objaśnienie liniowe 2 4"/>
          <p:cNvSpPr/>
          <p:nvPr/>
        </p:nvSpPr>
        <p:spPr>
          <a:xfrm>
            <a:off x="6115440" y="5229200"/>
            <a:ext cx="266478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133"/>
              <a:gd name="adj6" fmla="val -3668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Jeżeli wszystkie dane się zgadzają należy wysłać wniosek 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2104" y="1282302"/>
            <a:ext cx="677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 wypełnieniu wszystkich pól pokazuje się podsumowanie. </a:t>
            </a:r>
            <a:endParaRPr lang="pl-PL" dirty="0"/>
          </a:p>
        </p:txBody>
      </p:sp>
      <p:sp>
        <p:nvSpPr>
          <p:cNvPr id="12" name="Objaśnienie liniowe 2 11"/>
          <p:cNvSpPr/>
          <p:nvPr/>
        </p:nvSpPr>
        <p:spPr>
          <a:xfrm>
            <a:off x="6092552" y="4085456"/>
            <a:ext cx="266478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0029"/>
              <a:gd name="adj6" fmla="val -1430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Projekt wniosku o odwołanie 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13" name="Objaśnienie liniowe 2 12"/>
          <p:cNvSpPr/>
          <p:nvPr/>
        </p:nvSpPr>
        <p:spPr>
          <a:xfrm>
            <a:off x="6121112" y="2540317"/>
            <a:ext cx="266478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530"/>
              <a:gd name="adj6" fmla="val -788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Ścieżka postępu wysyłania wniosku </a:t>
            </a:r>
            <a:endParaRPr lang="pl-P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oliniowy 8"/>
          <p:cNvCxnSpPr/>
          <p:nvPr/>
        </p:nvCxnSpPr>
        <p:spPr>
          <a:xfrm flipH="1">
            <a:off x="0" y="908720"/>
            <a:ext cx="4644008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89910" y="262389"/>
            <a:ext cx="89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elson Sans" pitchFamily="50" charset="-18"/>
              </a:rPr>
              <a:t>Wniosek - odwołanie</a:t>
            </a:r>
            <a:endParaRPr lang="pl-PL" b="1" dirty="0">
              <a:latin typeface="Kelson Sans" pitchFamily="50" charset="-18"/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5724128" y="6021288"/>
            <a:ext cx="3419872" cy="0"/>
          </a:xfrm>
          <a:prstGeom prst="line">
            <a:avLst/>
          </a:prstGeom>
          <a:ln w="19050">
            <a:gradFill flip="none" rotWithShape="1">
              <a:gsLst>
                <a:gs pos="9000">
                  <a:srgbClr val="008364">
                    <a:lumMod val="100000"/>
                  </a:srgb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C85-FDA1-44F4-903D-029A9002F959}" type="slidenum">
              <a:rPr lang="pl-PL" smtClean="0"/>
              <a:t>8</a:t>
            </a:fld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12104" y="1282302"/>
            <a:ext cx="82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 zatwierdzeniu wniosku kodem otrzymanym SMS-em pojawi się podsumowanie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79214"/>
            <a:ext cx="4541914" cy="1600339"/>
          </a:xfrm>
          <a:prstGeom prst="rect">
            <a:avLst/>
          </a:prstGeom>
        </p:spPr>
      </p:pic>
      <p:sp>
        <p:nvSpPr>
          <p:cNvPr id="5" name="Objaśnienie liniowe 2 4"/>
          <p:cNvSpPr/>
          <p:nvPr/>
        </p:nvSpPr>
        <p:spPr>
          <a:xfrm>
            <a:off x="6156176" y="3045876"/>
            <a:ext cx="2664786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696"/>
              <a:gd name="adj6" fmla="val -1259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Identyfikator wniosku</a:t>
            </a:r>
            <a:endParaRPr lang="pl-P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dirty="0" smtClean="0">
              <a:solidFill>
                <a:srgbClr val="404040"/>
              </a:solidFill>
            </a:endParaRPr>
          </a:p>
          <a:p>
            <a:pPr marL="0" indent="0" algn="ctr">
              <a:buNone/>
            </a:pPr>
            <a:endParaRPr lang="pl-PL" sz="3600" b="1" dirty="0" smtClean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pl-PL" sz="3600" b="1" dirty="0" smtClean="0">
                <a:latin typeface="Kelson Sans"/>
              </a:rPr>
              <a:t>Koniec</a:t>
            </a:r>
            <a:endParaRPr lang="pl-PL" sz="3600" b="1" dirty="0">
              <a:latin typeface="Kelson Sans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297874" y="6079705"/>
            <a:ext cx="2473926" cy="517647"/>
            <a:chOff x="297874" y="6079705"/>
            <a:chExt cx="2473926" cy="517647"/>
          </a:xfrm>
        </p:grpSpPr>
        <p:pic>
          <p:nvPicPr>
            <p:cNvPr id="4" name="Picture 4" descr="Z:\KLIENCI\_BANK BPS\2016\160609_szablon_ppt\okladk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74" y="6133458"/>
              <a:ext cx="169670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Z:\KLIENCI\_BANK BPS\2016\160609_szablon_ppt\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56" y="6356351"/>
              <a:ext cx="119197" cy="20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452469" y="6079705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8364"/>
                  </a:solidFill>
                  <a:latin typeface="Kelson Sans" pitchFamily="50" charset="-18"/>
                </a:rPr>
                <a:t>www.bankbps.pl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467544" y="6320353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8364"/>
                  </a:solidFill>
                  <a:latin typeface="Kelson Sans" pitchFamily="50" charset="-18"/>
                </a:rPr>
                <a:t>801 321 456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5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8436</TotalTime>
  <Words>134</Words>
  <Application>Microsoft Office PowerPoint</Application>
  <PresentationFormat>Pokaz na ekranie (4:3)</PresentationFormat>
  <Paragraphs>43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Kelson Sans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DaVViD</dc:creator>
  <cp:lastModifiedBy>Beata Andrzejewska</cp:lastModifiedBy>
  <cp:revision>543</cp:revision>
  <dcterms:created xsi:type="dcterms:W3CDTF">2012-10-11T20:25:19Z</dcterms:created>
  <dcterms:modified xsi:type="dcterms:W3CDTF">2020-05-21T07:44:48Z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BPSKATEGORIA">
    <vt:lpwstr>Ogolnodostepny</vt:lpwstr>
  </property>
  <property fmtid="{D5CDD505-2E9C-101B-9397-08002B2CF9AE}" pid="4" name="BPSClassifiedBy">
    <vt:lpwstr>BANK\karina.glowala;Karina Witak</vt:lpwstr>
  </property>
  <property fmtid="{D5CDD505-2E9C-101B-9397-08002B2CF9AE}" pid="5" name="BPSClassificationDate">
    <vt:lpwstr>2017-03-27T15:03:29.1278583+02:00</vt:lpwstr>
  </property>
  <property fmtid="{D5CDD505-2E9C-101B-9397-08002B2CF9AE}" pid="6" name="BPSGRNItemId">
    <vt:lpwstr>GRN-3e4d2655-6b79-4243-9dcb-6177256e9635</vt:lpwstr>
  </property>
  <property fmtid="{D5CDD505-2E9C-101B-9397-08002B2CF9AE}" pid="7" name="BPSClassifiedBySID">
    <vt:lpwstr>BANK\S-1-5-21-2235066060-4034229115-1914166231-7732</vt:lpwstr>
  </property>
  <property fmtid="{D5CDD505-2E9C-101B-9397-08002B2CF9AE}" pid="8" name="BPSRefresh">
    <vt:lpwstr>True</vt:lpwstr>
  </property>
</Properties>
</file>