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6" r:id="rId2"/>
    <p:sldId id="465" r:id="rId3"/>
    <p:sldId id="467" r:id="rId4"/>
    <p:sldId id="469" r:id="rId5"/>
    <p:sldId id="279" r:id="rId6"/>
    <p:sldId id="471" r:id="rId7"/>
    <p:sldId id="473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6" r:id="rId18"/>
    <p:sldId id="485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2" r:id="rId34"/>
    <p:sldId id="501" r:id="rId35"/>
    <p:sldId id="503" r:id="rId36"/>
    <p:sldId id="504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 Der" initials="MD" lastIdx="1" clrIdx="0">
    <p:extLst>
      <p:ext uri="{19B8F6BF-5375-455C-9EA6-DF929625EA0E}">
        <p15:presenceInfo xmlns:p15="http://schemas.microsoft.com/office/powerpoint/2012/main" userId="98c9f4b9f8cc42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238"/>
    <a:srgbClr val="008364"/>
    <a:srgbClr val="FCFCFC"/>
    <a:srgbClr val="005C4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48CE9-FD88-41B0-BB79-C7F8C17CB4BE}" type="datetimeFigureOut">
              <a:rPr lang="pl-PL" smtClean="0"/>
              <a:t>08.12.2020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895F0-FAAF-4897-B5F5-DDD99EE991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44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A0102-CC54-4478-B5B0-32B3F2F2AB6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AA45F-FFFF-4292-B331-F2093A4BC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2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sources:</a:t>
            </a:r>
          </a:p>
          <a:p>
            <a:r>
              <a:rPr lang="en-IN" dirty="0"/>
              <a:t>https://pixabay.com/en/architecture-perspective-modern-828596/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82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28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2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sources:</a:t>
            </a:r>
          </a:p>
          <a:p>
            <a:r>
              <a:rPr lang="en-IN" dirty="0"/>
              <a:t>https://pixabay.com/en/laptop-computer-macbook-technology-1031224//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https://unsplash.com/photos/HJckKnwCXxQ</a:t>
            </a:r>
          </a:p>
          <a:p>
            <a:r>
              <a:rPr lang="en-US" dirty="0"/>
              <a:t>https://unsplash.com/photos/pypeCEaJeZY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sources:</a:t>
            </a:r>
          </a:p>
          <a:p>
            <a:r>
              <a:rPr lang="en-IN" dirty="0"/>
              <a:t>https://pixabay.com/en/create-creation-creativity-laptop-3026190/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9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7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1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sources:</a:t>
            </a:r>
          </a:p>
          <a:p>
            <a:r>
              <a:rPr lang="en-IN" dirty="0"/>
              <a:t>https://pixabay.com/en/create-creation-creativity-laptop-3026190/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0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2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A0C58-6BB1-423F-A0A7-079DA701E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862BFB-AA8C-4A56-A00F-16AE06F73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379A71-D847-489B-8084-60979399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3AA3F0-275B-4DE2-99F6-CDFA2FB4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2635BC-9E3D-4FC4-A776-7B88D308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7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74038C-620E-44E1-A435-DD5EFA30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4FEF10-AF04-4A70-AE48-A2C91A4A3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6BBF94-EEC1-4F0D-9691-70BC112A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FDCC60-B8BD-420E-8551-6DBFC208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9309F6-F833-46FB-9C9C-AD30F6ED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6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E6631B-F490-48F0-941C-77CCE95AA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D9B6824-5815-4856-A1D4-F3C9F90AB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505D1F-2278-46E7-8A39-7D76426B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5F3D01-51BA-41B9-BF44-2B452B2B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E6B058-1839-4DB6-9D24-47728AC7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1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B81DDA2D-49EE-4BCB-A404-1826F8D250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102" y="345383"/>
            <a:ext cx="12239055" cy="6299257"/>
          </a:xfrm>
          <a:custGeom>
            <a:avLst/>
            <a:gdLst>
              <a:gd name="connsiteX0" fmla="*/ 0 w 12188825"/>
              <a:gd name="connsiteY0" fmla="*/ 0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0 h 6480175"/>
              <a:gd name="connsiteX0" fmla="*/ 0 w 12188825"/>
              <a:gd name="connsiteY0" fmla="*/ 0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5" fmla="*/ 0 w 12188825"/>
              <a:gd name="connsiteY5" fmla="*/ 0 h 6480175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1840 w 12188825"/>
              <a:gd name="connsiteY2" fmla="*/ 4106356 h 6480175"/>
              <a:gd name="connsiteX3" fmla="*/ 12188825 w 12188825"/>
              <a:gd name="connsiteY3" fmla="*/ 6480175 h 6480175"/>
              <a:gd name="connsiteX4" fmla="*/ 0 w 12188825"/>
              <a:gd name="connsiteY4" fmla="*/ 6480175 h 6480175"/>
              <a:gd name="connsiteX5" fmla="*/ 0 w 12188825"/>
              <a:gd name="connsiteY5" fmla="*/ 2165985 h 6480175"/>
              <a:gd name="connsiteX0" fmla="*/ 0 w 12188825"/>
              <a:gd name="connsiteY0" fmla="*/ 2165985 h 6522156"/>
              <a:gd name="connsiteX1" fmla="*/ 12188825 w 12188825"/>
              <a:gd name="connsiteY1" fmla="*/ 0 h 6522156"/>
              <a:gd name="connsiteX2" fmla="*/ 12181840 w 12188825"/>
              <a:gd name="connsiteY2" fmla="*/ 4106356 h 6522156"/>
              <a:gd name="connsiteX3" fmla="*/ 0 w 12188825"/>
              <a:gd name="connsiteY3" fmla="*/ 6480175 h 6522156"/>
              <a:gd name="connsiteX4" fmla="*/ 0 w 12188825"/>
              <a:gd name="connsiteY4" fmla="*/ 2165985 h 6522156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1840 w 12188825"/>
              <a:gd name="connsiteY2" fmla="*/ 4106356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0" fmla="*/ 20320 w 12209145"/>
              <a:gd name="connsiteY0" fmla="*/ 2165985 h 6480175"/>
              <a:gd name="connsiteX1" fmla="*/ 12209145 w 12209145"/>
              <a:gd name="connsiteY1" fmla="*/ 0 h 6480175"/>
              <a:gd name="connsiteX2" fmla="*/ 12202160 w 12209145"/>
              <a:gd name="connsiteY2" fmla="*/ 4106356 h 6480175"/>
              <a:gd name="connsiteX3" fmla="*/ 20320 w 12209145"/>
              <a:gd name="connsiteY3" fmla="*/ 6480175 h 6480175"/>
              <a:gd name="connsiteX4" fmla="*/ 0 w 12209145"/>
              <a:gd name="connsiteY4" fmla="*/ 6280596 h 6480175"/>
              <a:gd name="connsiteX5" fmla="*/ 20320 w 12209145"/>
              <a:gd name="connsiteY5" fmla="*/ 2165985 h 6480175"/>
              <a:gd name="connsiteX0" fmla="*/ 20320 w 12209145"/>
              <a:gd name="connsiteY0" fmla="*/ 2165985 h 6280596"/>
              <a:gd name="connsiteX1" fmla="*/ 12209145 w 12209145"/>
              <a:gd name="connsiteY1" fmla="*/ 0 h 6280596"/>
              <a:gd name="connsiteX2" fmla="*/ 12202160 w 12209145"/>
              <a:gd name="connsiteY2" fmla="*/ 4106356 h 6280596"/>
              <a:gd name="connsiteX3" fmla="*/ 0 w 12209145"/>
              <a:gd name="connsiteY3" fmla="*/ 6280596 h 6280596"/>
              <a:gd name="connsiteX4" fmla="*/ 20320 w 12209145"/>
              <a:gd name="connsiteY4" fmla="*/ 2165985 h 6280596"/>
              <a:gd name="connsiteX0" fmla="*/ 20320 w 12211972"/>
              <a:gd name="connsiteY0" fmla="*/ 2165985 h 6280596"/>
              <a:gd name="connsiteX1" fmla="*/ 12209145 w 12211972"/>
              <a:gd name="connsiteY1" fmla="*/ 0 h 6280596"/>
              <a:gd name="connsiteX2" fmla="*/ 12211491 w 12211972"/>
              <a:gd name="connsiteY2" fmla="*/ 4115687 h 6280596"/>
              <a:gd name="connsiteX3" fmla="*/ 0 w 12211972"/>
              <a:gd name="connsiteY3" fmla="*/ 6280596 h 6280596"/>
              <a:gd name="connsiteX4" fmla="*/ 20320 w 12211972"/>
              <a:gd name="connsiteY4" fmla="*/ 2165985 h 6280596"/>
              <a:gd name="connsiteX0" fmla="*/ 20320 w 12227806"/>
              <a:gd name="connsiteY0" fmla="*/ 2184646 h 6299257"/>
              <a:gd name="connsiteX1" fmla="*/ 12227806 w 12227806"/>
              <a:gd name="connsiteY1" fmla="*/ 0 h 6299257"/>
              <a:gd name="connsiteX2" fmla="*/ 12211491 w 12227806"/>
              <a:gd name="connsiteY2" fmla="*/ 4134348 h 6299257"/>
              <a:gd name="connsiteX3" fmla="*/ 0 w 12227806"/>
              <a:gd name="connsiteY3" fmla="*/ 6299257 h 6299257"/>
              <a:gd name="connsiteX4" fmla="*/ 20320 w 12227806"/>
              <a:gd name="connsiteY4" fmla="*/ 2184646 h 6299257"/>
              <a:gd name="connsiteX0" fmla="*/ 20320 w 12227806"/>
              <a:gd name="connsiteY0" fmla="*/ 2184646 h 6299257"/>
              <a:gd name="connsiteX1" fmla="*/ 12227806 w 12227806"/>
              <a:gd name="connsiteY1" fmla="*/ 0 h 6299257"/>
              <a:gd name="connsiteX2" fmla="*/ 12211491 w 12227806"/>
              <a:gd name="connsiteY2" fmla="*/ 4125017 h 6299257"/>
              <a:gd name="connsiteX3" fmla="*/ 0 w 12227806"/>
              <a:gd name="connsiteY3" fmla="*/ 6299257 h 6299257"/>
              <a:gd name="connsiteX4" fmla="*/ 20320 w 12227806"/>
              <a:gd name="connsiteY4" fmla="*/ 2184646 h 6299257"/>
              <a:gd name="connsiteX0" fmla="*/ 1659 w 12227806"/>
              <a:gd name="connsiteY0" fmla="*/ 2203307 h 6299257"/>
              <a:gd name="connsiteX1" fmla="*/ 12227806 w 12227806"/>
              <a:gd name="connsiteY1" fmla="*/ 0 h 6299257"/>
              <a:gd name="connsiteX2" fmla="*/ 12211491 w 12227806"/>
              <a:gd name="connsiteY2" fmla="*/ 4125017 h 6299257"/>
              <a:gd name="connsiteX3" fmla="*/ 0 w 12227806"/>
              <a:gd name="connsiteY3" fmla="*/ 6299257 h 6299257"/>
              <a:gd name="connsiteX4" fmla="*/ 1659 w 12227806"/>
              <a:gd name="connsiteY4" fmla="*/ 2203307 h 6299257"/>
              <a:gd name="connsiteX0" fmla="*/ 1659 w 12211970"/>
              <a:gd name="connsiteY0" fmla="*/ 2203307 h 6299257"/>
              <a:gd name="connsiteX1" fmla="*/ 12209113 w 12211970"/>
              <a:gd name="connsiteY1" fmla="*/ 0 h 6299257"/>
              <a:gd name="connsiteX2" fmla="*/ 12211491 w 12211970"/>
              <a:gd name="connsiteY2" fmla="*/ 4125017 h 6299257"/>
              <a:gd name="connsiteX3" fmla="*/ 0 w 12211970"/>
              <a:gd name="connsiteY3" fmla="*/ 6299257 h 6299257"/>
              <a:gd name="connsiteX4" fmla="*/ 1659 w 12211970"/>
              <a:gd name="connsiteY4" fmla="*/ 2203307 h 629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970" h="6299257">
                <a:moveTo>
                  <a:pt x="1659" y="2203307"/>
                </a:moveTo>
                <a:lnTo>
                  <a:pt x="12209113" y="0"/>
                </a:lnTo>
                <a:cubicBezTo>
                  <a:pt x="12206785" y="1368785"/>
                  <a:pt x="12213819" y="2756232"/>
                  <a:pt x="12211491" y="4125017"/>
                </a:cubicBezTo>
                <a:lnTo>
                  <a:pt x="0" y="6299257"/>
                </a:lnTo>
                <a:lnTo>
                  <a:pt x="1659" y="2203307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886" y="3866657"/>
            <a:ext cx="5454322" cy="610820"/>
          </a:xfrm>
        </p:spPr>
        <p:txBody>
          <a:bodyPr anchor="b"/>
          <a:lstStyle>
            <a:lvl1pPr algn="l">
              <a:lnSpc>
                <a:spcPct val="80000"/>
              </a:lnSpc>
              <a:defRPr lang="en-US" sz="4000" b="1" kern="1200" smtClean="0">
                <a:solidFill>
                  <a:schemeClr val="bg1"/>
                </a:solidFill>
                <a:latin typeface="Open San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887" y="4490320"/>
            <a:ext cx="5454322" cy="764440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smtClean="0">
                <a:solidFill>
                  <a:schemeClr val="bg1"/>
                </a:solidFill>
                <a:latin typeface="Open Sans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9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E7DD4E7-06E7-409A-96E2-AF7F046DF47C}"/>
              </a:ext>
            </a:extLst>
          </p:cNvPr>
          <p:cNvSpPr/>
          <p:nvPr userDrawn="1"/>
        </p:nvSpPr>
        <p:spPr>
          <a:xfrm>
            <a:off x="2" y="131764"/>
            <a:ext cx="2020337" cy="1365431"/>
          </a:xfrm>
          <a:custGeom>
            <a:avLst/>
            <a:gdLst>
              <a:gd name="connsiteX0" fmla="*/ 2019811 w 2019811"/>
              <a:gd name="connsiteY0" fmla="*/ 0 h 1365431"/>
              <a:gd name="connsiteX1" fmla="*/ 2019811 w 2019811"/>
              <a:gd name="connsiteY1" fmla="*/ 914400 h 1365431"/>
              <a:gd name="connsiteX2" fmla="*/ 0 w 2019811"/>
              <a:gd name="connsiteY2" fmla="*/ 1365431 h 1365431"/>
              <a:gd name="connsiteX3" fmla="*/ 0 w 2019811"/>
              <a:gd name="connsiteY3" fmla="*/ 449479 h 1365431"/>
              <a:gd name="connsiteX4" fmla="*/ 2019811 w 2019811"/>
              <a:gd name="connsiteY4" fmla="*/ 0 h 136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811" h="1365431">
                <a:moveTo>
                  <a:pt x="2019811" y="0"/>
                </a:moveTo>
                <a:lnTo>
                  <a:pt x="2019811" y="914400"/>
                </a:lnTo>
                <a:lnTo>
                  <a:pt x="0" y="1365431"/>
                </a:lnTo>
                <a:lnTo>
                  <a:pt x="0" y="449479"/>
                </a:lnTo>
                <a:lnTo>
                  <a:pt x="201981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3874345-50CB-4B0A-A110-486BD18D4880}"/>
              </a:ext>
            </a:extLst>
          </p:cNvPr>
          <p:cNvSpPr>
            <a:spLocks/>
          </p:cNvSpPr>
          <p:nvPr userDrawn="1"/>
        </p:nvSpPr>
        <p:spPr bwMode="auto">
          <a:xfrm>
            <a:off x="9554430" y="5670709"/>
            <a:ext cx="2634653" cy="868205"/>
          </a:xfrm>
          <a:custGeom>
            <a:avLst/>
            <a:gdLst>
              <a:gd name="T0" fmla="*/ 3857 w 3857"/>
              <a:gd name="T1" fmla="*/ 0 h 1266"/>
              <a:gd name="T2" fmla="*/ 0 w 3857"/>
              <a:gd name="T3" fmla="*/ 878 h 1266"/>
              <a:gd name="T4" fmla="*/ 0 w 3857"/>
              <a:gd name="T5" fmla="*/ 1266 h 1266"/>
              <a:gd name="T6" fmla="*/ 3857 w 3857"/>
              <a:gd name="T7" fmla="*/ 386 h 1266"/>
              <a:gd name="T8" fmla="*/ 3857 w 3857"/>
              <a:gd name="T9" fmla="*/ 0 h 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7" h="1266">
                <a:moveTo>
                  <a:pt x="3857" y="0"/>
                </a:moveTo>
                <a:lnTo>
                  <a:pt x="0" y="878"/>
                </a:lnTo>
                <a:lnTo>
                  <a:pt x="0" y="1266"/>
                </a:lnTo>
                <a:lnTo>
                  <a:pt x="3857" y="386"/>
                </a:lnTo>
                <a:lnTo>
                  <a:pt x="385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504B96F6-2528-44EA-B039-D42B311A5C09}"/>
              </a:ext>
            </a:extLst>
          </p:cNvPr>
          <p:cNvSpPr>
            <a:spLocks/>
          </p:cNvSpPr>
          <p:nvPr userDrawn="1"/>
        </p:nvSpPr>
        <p:spPr bwMode="auto">
          <a:xfrm>
            <a:off x="8767627" y="5242769"/>
            <a:ext cx="3421455" cy="1168580"/>
          </a:xfrm>
          <a:custGeom>
            <a:avLst/>
            <a:gdLst>
              <a:gd name="T0" fmla="*/ 5004 w 5004"/>
              <a:gd name="T1" fmla="*/ 0 h 1704"/>
              <a:gd name="T2" fmla="*/ 0 w 5004"/>
              <a:gd name="T3" fmla="*/ 1127 h 1704"/>
              <a:gd name="T4" fmla="*/ 0 w 5004"/>
              <a:gd name="T5" fmla="*/ 1704 h 1704"/>
              <a:gd name="T6" fmla="*/ 5004 w 5004"/>
              <a:gd name="T7" fmla="*/ 579 h 1704"/>
              <a:gd name="T8" fmla="*/ 5004 w 5004"/>
              <a:gd name="T9" fmla="*/ 0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4" h="1704">
                <a:moveTo>
                  <a:pt x="5004" y="0"/>
                </a:moveTo>
                <a:lnTo>
                  <a:pt x="0" y="1127"/>
                </a:lnTo>
                <a:lnTo>
                  <a:pt x="0" y="1704"/>
                </a:lnTo>
                <a:lnTo>
                  <a:pt x="5004" y="579"/>
                </a:lnTo>
                <a:lnTo>
                  <a:pt x="5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B04DE1-01C0-402A-8FCE-B46555EF95CF}"/>
              </a:ext>
            </a:extLst>
          </p:cNvPr>
          <p:cNvSpPr/>
          <p:nvPr userDrawn="1"/>
        </p:nvSpPr>
        <p:spPr>
          <a:xfrm>
            <a:off x="2050508" y="2389"/>
            <a:ext cx="7777591" cy="1758148"/>
          </a:xfrm>
          <a:custGeom>
            <a:avLst/>
            <a:gdLst>
              <a:gd name="connsiteX0" fmla="*/ 6539149 w 7775566"/>
              <a:gd name="connsiteY0" fmla="*/ 0 h 1758148"/>
              <a:gd name="connsiteX1" fmla="*/ 7775566 w 7775566"/>
              <a:gd name="connsiteY1" fmla="*/ 0 h 1758148"/>
              <a:gd name="connsiteX2" fmla="*/ 0 w 7775566"/>
              <a:gd name="connsiteY2" fmla="*/ 1758148 h 1758148"/>
              <a:gd name="connsiteX3" fmla="*/ 0 w 7775566"/>
              <a:gd name="connsiteY3" fmla="*/ 1477194 h 1758148"/>
              <a:gd name="connsiteX4" fmla="*/ 6539149 w 7775566"/>
              <a:gd name="connsiteY4" fmla="*/ 0 h 17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566" h="1758148">
                <a:moveTo>
                  <a:pt x="6539149" y="0"/>
                </a:moveTo>
                <a:lnTo>
                  <a:pt x="7775566" y="0"/>
                </a:lnTo>
                <a:lnTo>
                  <a:pt x="0" y="1758148"/>
                </a:lnTo>
                <a:lnTo>
                  <a:pt x="0" y="1477194"/>
                </a:lnTo>
                <a:lnTo>
                  <a:pt x="65391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B0A23B6-2824-47B1-82D7-21755C109562}"/>
              </a:ext>
            </a:extLst>
          </p:cNvPr>
          <p:cNvSpPr/>
          <p:nvPr userDrawn="1"/>
        </p:nvSpPr>
        <p:spPr>
          <a:xfrm>
            <a:off x="1" y="1158824"/>
            <a:ext cx="2041693" cy="736288"/>
          </a:xfrm>
          <a:custGeom>
            <a:avLst/>
            <a:gdLst>
              <a:gd name="connsiteX0" fmla="*/ 2041161 w 2041161"/>
              <a:gd name="connsiteY0" fmla="*/ 0 h 736288"/>
              <a:gd name="connsiteX1" fmla="*/ 2041161 w 2041161"/>
              <a:gd name="connsiteY1" fmla="*/ 282575 h 736288"/>
              <a:gd name="connsiteX2" fmla="*/ 0 w 2041161"/>
              <a:gd name="connsiteY2" fmla="*/ 736288 h 736288"/>
              <a:gd name="connsiteX3" fmla="*/ 0 w 2041161"/>
              <a:gd name="connsiteY3" fmla="*/ 454234 h 736288"/>
              <a:gd name="connsiteX4" fmla="*/ 2041161 w 2041161"/>
              <a:gd name="connsiteY4" fmla="*/ 0 h 73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161" h="736288">
                <a:moveTo>
                  <a:pt x="2041161" y="0"/>
                </a:moveTo>
                <a:lnTo>
                  <a:pt x="2041161" y="282575"/>
                </a:lnTo>
                <a:lnTo>
                  <a:pt x="0" y="736288"/>
                </a:lnTo>
                <a:lnTo>
                  <a:pt x="0" y="454234"/>
                </a:lnTo>
                <a:lnTo>
                  <a:pt x="20411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B4FB57-0962-46CE-B7B7-2D2041346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097866"/>
            <a:ext cx="12192000" cy="3494311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8535EC-FFBC-44C7-838B-AF5F0AB91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43" y="4815517"/>
            <a:ext cx="3421455" cy="11685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19BC662-37F1-4CAE-B51D-2399345107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1812" y="4815517"/>
            <a:ext cx="3421455" cy="11685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0C65F11-9F5F-41EF-B0D8-90FE9067B8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7682" y="4815517"/>
            <a:ext cx="3421455" cy="11685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045E97CE-C9AD-4D22-A2A2-9D0FCE750198}"/>
              </a:ext>
            </a:extLst>
          </p:cNvPr>
          <p:cNvSpPr/>
          <p:nvPr userDrawn="1"/>
        </p:nvSpPr>
        <p:spPr>
          <a:xfrm>
            <a:off x="11169142" y="6146092"/>
            <a:ext cx="546978" cy="546344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Open Sans" panose="020B0606030504020204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39069FC7-52B9-403B-B4DB-53958DAC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2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300">
                <a:latin typeface="Open Sans" panose="020B0606030504020204"/>
              </a:defRPr>
            </a:lvl1pPr>
          </a:lstStyle>
          <a:p>
            <a:r>
              <a:rPr lang="en-US" dirty="0"/>
              <a:t>Companyname.com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DF9FB5D-68F5-43B9-A7E9-81FED058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0160" y="6145620"/>
            <a:ext cx="547925" cy="547288"/>
          </a:xfrm>
          <a:prstGeom prst="diamond">
            <a:avLst/>
          </a:prstGeom>
          <a:solidFill>
            <a:schemeClr val="accent1"/>
          </a:solidFill>
        </p:spPr>
        <p:txBody>
          <a:bodyPr lIns="0" rIns="0"/>
          <a:lstStyle>
            <a:lvl1pPr algn="ctr">
              <a:defRPr sz="1300"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4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6B89E20-5ADE-4013-B87D-1A86596C693A}"/>
              </a:ext>
            </a:extLst>
          </p:cNvPr>
          <p:cNvSpPr/>
          <p:nvPr userDrawn="1"/>
        </p:nvSpPr>
        <p:spPr>
          <a:xfrm>
            <a:off x="2" y="131764"/>
            <a:ext cx="2020337" cy="1365431"/>
          </a:xfrm>
          <a:custGeom>
            <a:avLst/>
            <a:gdLst>
              <a:gd name="connsiteX0" fmla="*/ 2019811 w 2019811"/>
              <a:gd name="connsiteY0" fmla="*/ 0 h 1365431"/>
              <a:gd name="connsiteX1" fmla="*/ 2019811 w 2019811"/>
              <a:gd name="connsiteY1" fmla="*/ 914400 h 1365431"/>
              <a:gd name="connsiteX2" fmla="*/ 0 w 2019811"/>
              <a:gd name="connsiteY2" fmla="*/ 1365431 h 1365431"/>
              <a:gd name="connsiteX3" fmla="*/ 0 w 2019811"/>
              <a:gd name="connsiteY3" fmla="*/ 449479 h 1365431"/>
              <a:gd name="connsiteX4" fmla="*/ 2019811 w 2019811"/>
              <a:gd name="connsiteY4" fmla="*/ 0 h 136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811" h="1365431">
                <a:moveTo>
                  <a:pt x="2019811" y="0"/>
                </a:moveTo>
                <a:lnTo>
                  <a:pt x="2019811" y="914400"/>
                </a:lnTo>
                <a:lnTo>
                  <a:pt x="0" y="1365431"/>
                </a:lnTo>
                <a:lnTo>
                  <a:pt x="0" y="449479"/>
                </a:lnTo>
                <a:lnTo>
                  <a:pt x="201981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6E412271-4122-47EE-A323-B55D529064DD}"/>
              </a:ext>
            </a:extLst>
          </p:cNvPr>
          <p:cNvSpPr>
            <a:spLocks/>
          </p:cNvSpPr>
          <p:nvPr userDrawn="1"/>
        </p:nvSpPr>
        <p:spPr bwMode="auto">
          <a:xfrm>
            <a:off x="9554430" y="5670709"/>
            <a:ext cx="2634653" cy="868205"/>
          </a:xfrm>
          <a:custGeom>
            <a:avLst/>
            <a:gdLst>
              <a:gd name="T0" fmla="*/ 3857 w 3857"/>
              <a:gd name="T1" fmla="*/ 0 h 1266"/>
              <a:gd name="T2" fmla="*/ 0 w 3857"/>
              <a:gd name="T3" fmla="*/ 878 h 1266"/>
              <a:gd name="T4" fmla="*/ 0 w 3857"/>
              <a:gd name="T5" fmla="*/ 1266 h 1266"/>
              <a:gd name="T6" fmla="*/ 3857 w 3857"/>
              <a:gd name="T7" fmla="*/ 386 h 1266"/>
              <a:gd name="T8" fmla="*/ 3857 w 3857"/>
              <a:gd name="T9" fmla="*/ 0 h 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7" h="1266">
                <a:moveTo>
                  <a:pt x="3857" y="0"/>
                </a:moveTo>
                <a:lnTo>
                  <a:pt x="0" y="878"/>
                </a:lnTo>
                <a:lnTo>
                  <a:pt x="0" y="1266"/>
                </a:lnTo>
                <a:lnTo>
                  <a:pt x="3857" y="386"/>
                </a:lnTo>
                <a:lnTo>
                  <a:pt x="385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E6D84CCD-EB00-4314-BD31-3197587FA702}"/>
              </a:ext>
            </a:extLst>
          </p:cNvPr>
          <p:cNvSpPr>
            <a:spLocks/>
          </p:cNvSpPr>
          <p:nvPr userDrawn="1"/>
        </p:nvSpPr>
        <p:spPr bwMode="auto">
          <a:xfrm>
            <a:off x="8767627" y="5242769"/>
            <a:ext cx="3421455" cy="1168580"/>
          </a:xfrm>
          <a:custGeom>
            <a:avLst/>
            <a:gdLst>
              <a:gd name="T0" fmla="*/ 5004 w 5004"/>
              <a:gd name="T1" fmla="*/ 0 h 1704"/>
              <a:gd name="T2" fmla="*/ 0 w 5004"/>
              <a:gd name="T3" fmla="*/ 1127 h 1704"/>
              <a:gd name="T4" fmla="*/ 0 w 5004"/>
              <a:gd name="T5" fmla="*/ 1704 h 1704"/>
              <a:gd name="T6" fmla="*/ 5004 w 5004"/>
              <a:gd name="T7" fmla="*/ 579 h 1704"/>
              <a:gd name="T8" fmla="*/ 5004 w 5004"/>
              <a:gd name="T9" fmla="*/ 0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4" h="1704">
                <a:moveTo>
                  <a:pt x="5004" y="0"/>
                </a:moveTo>
                <a:lnTo>
                  <a:pt x="0" y="1127"/>
                </a:lnTo>
                <a:lnTo>
                  <a:pt x="0" y="1704"/>
                </a:lnTo>
                <a:lnTo>
                  <a:pt x="5004" y="579"/>
                </a:lnTo>
                <a:lnTo>
                  <a:pt x="5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7D292B-F480-4158-AC5B-660C8BC05E37}"/>
              </a:ext>
            </a:extLst>
          </p:cNvPr>
          <p:cNvSpPr/>
          <p:nvPr userDrawn="1"/>
        </p:nvSpPr>
        <p:spPr>
          <a:xfrm>
            <a:off x="2050508" y="2389"/>
            <a:ext cx="7777591" cy="1758148"/>
          </a:xfrm>
          <a:custGeom>
            <a:avLst/>
            <a:gdLst>
              <a:gd name="connsiteX0" fmla="*/ 6539149 w 7775566"/>
              <a:gd name="connsiteY0" fmla="*/ 0 h 1758148"/>
              <a:gd name="connsiteX1" fmla="*/ 7775566 w 7775566"/>
              <a:gd name="connsiteY1" fmla="*/ 0 h 1758148"/>
              <a:gd name="connsiteX2" fmla="*/ 0 w 7775566"/>
              <a:gd name="connsiteY2" fmla="*/ 1758148 h 1758148"/>
              <a:gd name="connsiteX3" fmla="*/ 0 w 7775566"/>
              <a:gd name="connsiteY3" fmla="*/ 1477194 h 1758148"/>
              <a:gd name="connsiteX4" fmla="*/ 6539149 w 7775566"/>
              <a:gd name="connsiteY4" fmla="*/ 0 h 17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566" h="1758148">
                <a:moveTo>
                  <a:pt x="6539149" y="0"/>
                </a:moveTo>
                <a:lnTo>
                  <a:pt x="7775566" y="0"/>
                </a:lnTo>
                <a:lnTo>
                  <a:pt x="0" y="1758148"/>
                </a:lnTo>
                <a:lnTo>
                  <a:pt x="0" y="1477194"/>
                </a:lnTo>
                <a:lnTo>
                  <a:pt x="65391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36745E5-B852-4C5A-91C3-EA503B51FD9A}"/>
              </a:ext>
            </a:extLst>
          </p:cNvPr>
          <p:cNvSpPr/>
          <p:nvPr userDrawn="1"/>
        </p:nvSpPr>
        <p:spPr>
          <a:xfrm>
            <a:off x="1" y="1158824"/>
            <a:ext cx="2041693" cy="736288"/>
          </a:xfrm>
          <a:custGeom>
            <a:avLst/>
            <a:gdLst>
              <a:gd name="connsiteX0" fmla="*/ 2041161 w 2041161"/>
              <a:gd name="connsiteY0" fmla="*/ 0 h 736288"/>
              <a:gd name="connsiteX1" fmla="*/ 2041161 w 2041161"/>
              <a:gd name="connsiteY1" fmla="*/ 282575 h 736288"/>
              <a:gd name="connsiteX2" fmla="*/ 0 w 2041161"/>
              <a:gd name="connsiteY2" fmla="*/ 736288 h 736288"/>
              <a:gd name="connsiteX3" fmla="*/ 0 w 2041161"/>
              <a:gd name="connsiteY3" fmla="*/ 454234 h 736288"/>
              <a:gd name="connsiteX4" fmla="*/ 2041161 w 2041161"/>
              <a:gd name="connsiteY4" fmla="*/ 0 h 73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161" h="736288">
                <a:moveTo>
                  <a:pt x="2041161" y="0"/>
                </a:moveTo>
                <a:lnTo>
                  <a:pt x="2041161" y="282575"/>
                </a:lnTo>
                <a:lnTo>
                  <a:pt x="0" y="736288"/>
                </a:lnTo>
                <a:lnTo>
                  <a:pt x="0" y="454234"/>
                </a:lnTo>
                <a:lnTo>
                  <a:pt x="20411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ECF81A0A-B3E3-419D-9433-C54DA20322BE}"/>
              </a:ext>
            </a:extLst>
          </p:cNvPr>
          <p:cNvSpPr/>
          <p:nvPr userDrawn="1"/>
        </p:nvSpPr>
        <p:spPr>
          <a:xfrm>
            <a:off x="11169142" y="6146092"/>
            <a:ext cx="546978" cy="546344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Open Sans" panose="020B0606030504020204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3C9DE71-7D18-461F-8D99-C08F639D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2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300">
                <a:latin typeface="Open Sans" panose="020B0606030504020204"/>
              </a:defRPr>
            </a:lvl1pPr>
          </a:lstStyle>
          <a:p>
            <a:r>
              <a:rPr lang="en-US" dirty="0"/>
              <a:t>Companyname.com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F99BD2A-FD14-44CC-92F7-D980E73A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0160" y="6145620"/>
            <a:ext cx="547925" cy="547288"/>
          </a:xfrm>
          <a:prstGeom prst="diamond">
            <a:avLst/>
          </a:prstGeom>
          <a:solidFill>
            <a:schemeClr val="accent1"/>
          </a:solidFill>
        </p:spPr>
        <p:txBody>
          <a:bodyPr lIns="0" rIns="0"/>
          <a:lstStyle>
            <a:lvl1pPr algn="ctr">
              <a:defRPr sz="1300"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51C809F-CBD9-4757-816B-ECF4E6E528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8908" y="1533085"/>
            <a:ext cx="1611018" cy="1610598"/>
          </a:xfrm>
          <a:prstGeom prst="ellips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5B0362E-DAE5-441E-B2CA-D486EC9FDD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53" y="1533085"/>
            <a:ext cx="1611018" cy="1610598"/>
          </a:xfrm>
          <a:prstGeom prst="ellips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4D2696D1-9253-4E02-BDC4-B10C79B24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5106" y="1576160"/>
            <a:ext cx="2897779" cy="40608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Name</a:t>
            </a:r>
            <a:endParaRPr lang="en-IN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9F0EA49A-6DA2-422D-A9C8-E7FEEBF5E0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95106" y="2116813"/>
            <a:ext cx="2897779" cy="10119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E3FF732D-636F-4D65-8EBE-EA341A6A44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6199" y="1576160"/>
            <a:ext cx="2897779" cy="40608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Name</a:t>
            </a:r>
            <a:endParaRPr lang="en-IN" dirty="0"/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1B7857A-61B4-4DD1-8D81-D25AD49DAD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6199" y="2116813"/>
            <a:ext cx="2897779" cy="10119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68006C61-6AAF-4C12-B755-638EE9287F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88908" y="3906634"/>
            <a:ext cx="1611018" cy="1610598"/>
          </a:xfrm>
          <a:prstGeom prst="ellips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0DD510F8-D6FC-4C87-8E40-4FE955E2D4C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40053" y="3906634"/>
            <a:ext cx="1611018" cy="1610598"/>
          </a:xfrm>
          <a:prstGeom prst="ellips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/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0E2E2E21-5488-400C-85AE-9BAB4F38E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5106" y="3949709"/>
            <a:ext cx="2897779" cy="40608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Name</a:t>
            </a:r>
            <a:endParaRPr lang="en-IN" dirty="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C2BF5C44-88EB-4818-B227-85EC3BD56B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95106" y="4490362"/>
            <a:ext cx="2897779" cy="10119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4731387-378F-4B53-9570-2CE6CDBE9E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6199" y="3949709"/>
            <a:ext cx="2897779" cy="40608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Name</a:t>
            </a:r>
            <a:endParaRPr lang="en-IN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46BC82F-EC3F-480E-9FCC-58554864D9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6199" y="4490362"/>
            <a:ext cx="2897779" cy="10119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858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a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372DAE12-93B3-440B-9CD2-B3D720841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849" y="9480"/>
            <a:ext cx="12215697" cy="6635159"/>
          </a:xfrm>
          <a:custGeom>
            <a:avLst/>
            <a:gdLst>
              <a:gd name="connsiteX0" fmla="*/ 0 w 12188825"/>
              <a:gd name="connsiteY0" fmla="*/ 0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0 h 6480175"/>
              <a:gd name="connsiteX0" fmla="*/ 0 w 12188825"/>
              <a:gd name="connsiteY0" fmla="*/ 0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5" fmla="*/ 0 w 12188825"/>
              <a:gd name="connsiteY5" fmla="*/ 0 h 6480175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1840 w 12188825"/>
              <a:gd name="connsiteY2" fmla="*/ 4106356 h 6480175"/>
              <a:gd name="connsiteX3" fmla="*/ 12188825 w 12188825"/>
              <a:gd name="connsiteY3" fmla="*/ 6480175 h 6480175"/>
              <a:gd name="connsiteX4" fmla="*/ 0 w 12188825"/>
              <a:gd name="connsiteY4" fmla="*/ 6480175 h 6480175"/>
              <a:gd name="connsiteX5" fmla="*/ 0 w 12188825"/>
              <a:gd name="connsiteY5" fmla="*/ 2165985 h 6480175"/>
              <a:gd name="connsiteX0" fmla="*/ 0 w 12188825"/>
              <a:gd name="connsiteY0" fmla="*/ 2165985 h 6522156"/>
              <a:gd name="connsiteX1" fmla="*/ 12188825 w 12188825"/>
              <a:gd name="connsiteY1" fmla="*/ 0 h 6522156"/>
              <a:gd name="connsiteX2" fmla="*/ 12181840 w 12188825"/>
              <a:gd name="connsiteY2" fmla="*/ 4106356 h 6522156"/>
              <a:gd name="connsiteX3" fmla="*/ 0 w 12188825"/>
              <a:gd name="connsiteY3" fmla="*/ 6480175 h 6522156"/>
              <a:gd name="connsiteX4" fmla="*/ 0 w 12188825"/>
              <a:gd name="connsiteY4" fmla="*/ 2165985 h 6522156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1840 w 12188825"/>
              <a:gd name="connsiteY2" fmla="*/ 4106356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0" fmla="*/ 20320 w 12209145"/>
              <a:gd name="connsiteY0" fmla="*/ 2165985 h 6480175"/>
              <a:gd name="connsiteX1" fmla="*/ 12209145 w 12209145"/>
              <a:gd name="connsiteY1" fmla="*/ 0 h 6480175"/>
              <a:gd name="connsiteX2" fmla="*/ 12202160 w 12209145"/>
              <a:gd name="connsiteY2" fmla="*/ 4106356 h 6480175"/>
              <a:gd name="connsiteX3" fmla="*/ 20320 w 12209145"/>
              <a:gd name="connsiteY3" fmla="*/ 6480175 h 6480175"/>
              <a:gd name="connsiteX4" fmla="*/ 0 w 12209145"/>
              <a:gd name="connsiteY4" fmla="*/ 6280596 h 6480175"/>
              <a:gd name="connsiteX5" fmla="*/ 20320 w 12209145"/>
              <a:gd name="connsiteY5" fmla="*/ 2165985 h 6480175"/>
              <a:gd name="connsiteX0" fmla="*/ 20320 w 12209145"/>
              <a:gd name="connsiteY0" fmla="*/ 2165985 h 6280596"/>
              <a:gd name="connsiteX1" fmla="*/ 12209145 w 12209145"/>
              <a:gd name="connsiteY1" fmla="*/ 0 h 6280596"/>
              <a:gd name="connsiteX2" fmla="*/ 12202160 w 12209145"/>
              <a:gd name="connsiteY2" fmla="*/ 4106356 h 6280596"/>
              <a:gd name="connsiteX3" fmla="*/ 0 w 12209145"/>
              <a:gd name="connsiteY3" fmla="*/ 6280596 h 6280596"/>
              <a:gd name="connsiteX4" fmla="*/ 20320 w 12209145"/>
              <a:gd name="connsiteY4" fmla="*/ 2165985 h 6280596"/>
              <a:gd name="connsiteX0" fmla="*/ 20320 w 12211972"/>
              <a:gd name="connsiteY0" fmla="*/ 2165985 h 6280596"/>
              <a:gd name="connsiteX1" fmla="*/ 12209145 w 12211972"/>
              <a:gd name="connsiteY1" fmla="*/ 0 h 6280596"/>
              <a:gd name="connsiteX2" fmla="*/ 12211491 w 12211972"/>
              <a:gd name="connsiteY2" fmla="*/ 4115687 h 6280596"/>
              <a:gd name="connsiteX3" fmla="*/ 0 w 12211972"/>
              <a:gd name="connsiteY3" fmla="*/ 6280596 h 6280596"/>
              <a:gd name="connsiteX4" fmla="*/ 20320 w 12211972"/>
              <a:gd name="connsiteY4" fmla="*/ 2165985 h 6280596"/>
              <a:gd name="connsiteX0" fmla="*/ 20320 w 12227806"/>
              <a:gd name="connsiteY0" fmla="*/ 2184646 h 6299257"/>
              <a:gd name="connsiteX1" fmla="*/ 12227806 w 12227806"/>
              <a:gd name="connsiteY1" fmla="*/ 0 h 6299257"/>
              <a:gd name="connsiteX2" fmla="*/ 12211491 w 12227806"/>
              <a:gd name="connsiteY2" fmla="*/ 4134348 h 6299257"/>
              <a:gd name="connsiteX3" fmla="*/ 0 w 12227806"/>
              <a:gd name="connsiteY3" fmla="*/ 6299257 h 6299257"/>
              <a:gd name="connsiteX4" fmla="*/ 20320 w 12227806"/>
              <a:gd name="connsiteY4" fmla="*/ 2184646 h 6299257"/>
              <a:gd name="connsiteX0" fmla="*/ 20320 w 12227806"/>
              <a:gd name="connsiteY0" fmla="*/ 2184646 h 6299257"/>
              <a:gd name="connsiteX1" fmla="*/ 12227806 w 12227806"/>
              <a:gd name="connsiteY1" fmla="*/ 0 h 6299257"/>
              <a:gd name="connsiteX2" fmla="*/ 12211491 w 12227806"/>
              <a:gd name="connsiteY2" fmla="*/ 4125017 h 6299257"/>
              <a:gd name="connsiteX3" fmla="*/ 0 w 12227806"/>
              <a:gd name="connsiteY3" fmla="*/ 6299257 h 6299257"/>
              <a:gd name="connsiteX4" fmla="*/ 20320 w 12227806"/>
              <a:gd name="connsiteY4" fmla="*/ 2184646 h 6299257"/>
              <a:gd name="connsiteX0" fmla="*/ 1659 w 12227806"/>
              <a:gd name="connsiteY0" fmla="*/ 2203307 h 6299257"/>
              <a:gd name="connsiteX1" fmla="*/ 12227806 w 12227806"/>
              <a:gd name="connsiteY1" fmla="*/ 0 h 6299257"/>
              <a:gd name="connsiteX2" fmla="*/ 12211491 w 12227806"/>
              <a:gd name="connsiteY2" fmla="*/ 4125017 h 6299257"/>
              <a:gd name="connsiteX3" fmla="*/ 0 w 12227806"/>
              <a:gd name="connsiteY3" fmla="*/ 6299257 h 6299257"/>
              <a:gd name="connsiteX4" fmla="*/ 1659 w 12227806"/>
              <a:gd name="connsiteY4" fmla="*/ 2203307 h 6299257"/>
              <a:gd name="connsiteX0" fmla="*/ 1659 w 12211970"/>
              <a:gd name="connsiteY0" fmla="*/ 2203307 h 6299257"/>
              <a:gd name="connsiteX1" fmla="*/ 12209113 w 12211970"/>
              <a:gd name="connsiteY1" fmla="*/ 0 h 6299257"/>
              <a:gd name="connsiteX2" fmla="*/ 12211491 w 12211970"/>
              <a:gd name="connsiteY2" fmla="*/ 4125017 h 6299257"/>
              <a:gd name="connsiteX3" fmla="*/ 0 w 12211970"/>
              <a:gd name="connsiteY3" fmla="*/ 6299257 h 6299257"/>
              <a:gd name="connsiteX4" fmla="*/ 1659 w 12211970"/>
              <a:gd name="connsiteY4" fmla="*/ 2203307 h 6299257"/>
              <a:gd name="connsiteX0" fmla="*/ 1659 w 12211718"/>
              <a:gd name="connsiteY0" fmla="*/ 2529878 h 6625828"/>
              <a:gd name="connsiteX1" fmla="*/ 12199801 w 12211718"/>
              <a:gd name="connsiteY1" fmla="*/ 0 h 6625828"/>
              <a:gd name="connsiteX2" fmla="*/ 12211491 w 12211718"/>
              <a:gd name="connsiteY2" fmla="*/ 4451588 h 6625828"/>
              <a:gd name="connsiteX3" fmla="*/ 0 w 12211718"/>
              <a:gd name="connsiteY3" fmla="*/ 6625828 h 6625828"/>
              <a:gd name="connsiteX4" fmla="*/ 1659 w 12211718"/>
              <a:gd name="connsiteY4" fmla="*/ 2529878 h 6625828"/>
              <a:gd name="connsiteX0" fmla="*/ 1659 w 12227739"/>
              <a:gd name="connsiteY0" fmla="*/ 2520548 h 6616498"/>
              <a:gd name="connsiteX1" fmla="*/ 12227739 w 12227739"/>
              <a:gd name="connsiteY1" fmla="*/ 0 h 6616498"/>
              <a:gd name="connsiteX2" fmla="*/ 12211491 w 12227739"/>
              <a:gd name="connsiteY2" fmla="*/ 4442258 h 6616498"/>
              <a:gd name="connsiteX3" fmla="*/ 0 w 12227739"/>
              <a:gd name="connsiteY3" fmla="*/ 6616498 h 6616498"/>
              <a:gd name="connsiteX4" fmla="*/ 1659 w 12227739"/>
              <a:gd name="connsiteY4" fmla="*/ 2520548 h 6616498"/>
              <a:gd name="connsiteX0" fmla="*/ 1659 w 12211718"/>
              <a:gd name="connsiteY0" fmla="*/ 2539209 h 6635159"/>
              <a:gd name="connsiteX1" fmla="*/ 12199802 w 12211718"/>
              <a:gd name="connsiteY1" fmla="*/ 0 h 6635159"/>
              <a:gd name="connsiteX2" fmla="*/ 12211491 w 12211718"/>
              <a:gd name="connsiteY2" fmla="*/ 4460919 h 6635159"/>
              <a:gd name="connsiteX3" fmla="*/ 0 w 12211718"/>
              <a:gd name="connsiteY3" fmla="*/ 6635159 h 6635159"/>
              <a:gd name="connsiteX4" fmla="*/ 1659 w 12211718"/>
              <a:gd name="connsiteY4" fmla="*/ 2539209 h 6635159"/>
              <a:gd name="connsiteX0" fmla="*/ 1659 w 12211718"/>
              <a:gd name="connsiteY0" fmla="*/ 2539209 h 6635159"/>
              <a:gd name="connsiteX1" fmla="*/ 12199802 w 12211718"/>
              <a:gd name="connsiteY1" fmla="*/ 0 h 6635159"/>
              <a:gd name="connsiteX2" fmla="*/ 12211491 w 12211718"/>
              <a:gd name="connsiteY2" fmla="*/ 4031711 h 6635159"/>
              <a:gd name="connsiteX3" fmla="*/ 0 w 12211718"/>
              <a:gd name="connsiteY3" fmla="*/ 6635159 h 6635159"/>
              <a:gd name="connsiteX4" fmla="*/ 1659 w 12211718"/>
              <a:gd name="connsiteY4" fmla="*/ 2539209 h 6635159"/>
              <a:gd name="connsiteX0" fmla="*/ 1659 w 12230227"/>
              <a:gd name="connsiteY0" fmla="*/ 2539209 h 6635159"/>
              <a:gd name="connsiteX1" fmla="*/ 12199802 w 12230227"/>
              <a:gd name="connsiteY1" fmla="*/ 0 h 6635159"/>
              <a:gd name="connsiteX2" fmla="*/ 12230116 w 12230227"/>
              <a:gd name="connsiteY2" fmla="*/ 3835768 h 6635159"/>
              <a:gd name="connsiteX3" fmla="*/ 0 w 12230227"/>
              <a:gd name="connsiteY3" fmla="*/ 6635159 h 6635159"/>
              <a:gd name="connsiteX4" fmla="*/ 1659 w 12230227"/>
              <a:gd name="connsiteY4" fmla="*/ 2539209 h 6635159"/>
              <a:gd name="connsiteX0" fmla="*/ 1659 w 12211719"/>
              <a:gd name="connsiteY0" fmla="*/ 2539209 h 6635159"/>
              <a:gd name="connsiteX1" fmla="*/ 12199802 w 12211719"/>
              <a:gd name="connsiteY1" fmla="*/ 0 h 6635159"/>
              <a:gd name="connsiteX2" fmla="*/ 12211492 w 12211719"/>
              <a:gd name="connsiteY2" fmla="*/ 3835768 h 6635159"/>
              <a:gd name="connsiteX3" fmla="*/ 0 w 12211719"/>
              <a:gd name="connsiteY3" fmla="*/ 6635159 h 6635159"/>
              <a:gd name="connsiteX4" fmla="*/ 1659 w 12211719"/>
              <a:gd name="connsiteY4" fmla="*/ 2539209 h 663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719" h="6635159">
                <a:moveTo>
                  <a:pt x="1659" y="2539209"/>
                </a:moveTo>
                <a:lnTo>
                  <a:pt x="12199802" y="0"/>
                </a:lnTo>
                <a:cubicBezTo>
                  <a:pt x="12197474" y="1368785"/>
                  <a:pt x="12213820" y="2466983"/>
                  <a:pt x="12211492" y="3835768"/>
                </a:cubicBezTo>
                <a:lnTo>
                  <a:pt x="0" y="6635159"/>
                </a:lnTo>
                <a:lnTo>
                  <a:pt x="1659" y="2539209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2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66CDE8F-6ED4-4A6F-9480-6BB1ACF327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6748501" cy="3806087"/>
          </a:xfrm>
          <a:custGeom>
            <a:avLst/>
            <a:gdLst>
              <a:gd name="connsiteX0" fmla="*/ 0 w 6748501"/>
              <a:gd name="connsiteY0" fmla="*/ 0 h 3806087"/>
              <a:gd name="connsiteX1" fmla="*/ 6748501 w 6748501"/>
              <a:gd name="connsiteY1" fmla="*/ 0 h 3806087"/>
              <a:gd name="connsiteX2" fmla="*/ 0 w 6748501"/>
              <a:gd name="connsiteY2" fmla="*/ 3806087 h 38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8501" h="3806087">
                <a:moveTo>
                  <a:pt x="0" y="0"/>
                </a:moveTo>
                <a:lnTo>
                  <a:pt x="6748501" y="0"/>
                </a:lnTo>
                <a:lnTo>
                  <a:pt x="0" y="3806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BDFE85-FB80-40DE-9B26-DB6078D963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0064" y="-3175"/>
            <a:ext cx="7901937" cy="6861175"/>
          </a:xfrm>
          <a:custGeom>
            <a:avLst/>
            <a:gdLst>
              <a:gd name="connsiteX0" fmla="*/ 2448162 w 7901937"/>
              <a:gd name="connsiteY0" fmla="*/ 0 h 6861175"/>
              <a:gd name="connsiteX1" fmla="*/ 7901937 w 7901937"/>
              <a:gd name="connsiteY1" fmla="*/ 0 h 6861175"/>
              <a:gd name="connsiteX2" fmla="*/ 7901937 w 7901937"/>
              <a:gd name="connsiteY2" fmla="*/ 6861175 h 6861175"/>
              <a:gd name="connsiteX3" fmla="*/ 7770923 w 7901937"/>
              <a:gd name="connsiteY3" fmla="*/ 6861175 h 6861175"/>
              <a:gd name="connsiteX4" fmla="*/ 0 w 7901937"/>
              <a:gd name="connsiteY4" fmla="*/ 1374279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937" h="6861175">
                <a:moveTo>
                  <a:pt x="2448162" y="0"/>
                </a:moveTo>
                <a:lnTo>
                  <a:pt x="7901937" y="0"/>
                </a:lnTo>
                <a:lnTo>
                  <a:pt x="7901937" y="6861175"/>
                </a:lnTo>
                <a:lnTo>
                  <a:pt x="7770923" y="6861175"/>
                </a:lnTo>
                <a:lnTo>
                  <a:pt x="0" y="13742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34B63B-01B2-4367-8ED2-8DABE35574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7958" y="1617098"/>
            <a:ext cx="1519278" cy="1519278"/>
          </a:xfrm>
          <a:custGeom>
            <a:avLst/>
            <a:gdLst>
              <a:gd name="connsiteX0" fmla="*/ 759639 w 1519278"/>
              <a:gd name="connsiteY0" fmla="*/ 0 h 1519278"/>
              <a:gd name="connsiteX1" fmla="*/ 1519278 w 1519278"/>
              <a:gd name="connsiteY1" fmla="*/ 759639 h 1519278"/>
              <a:gd name="connsiteX2" fmla="*/ 759639 w 1519278"/>
              <a:gd name="connsiteY2" fmla="*/ 1519278 h 1519278"/>
              <a:gd name="connsiteX3" fmla="*/ 0 w 1519278"/>
              <a:gd name="connsiteY3" fmla="*/ 759639 h 1519278"/>
              <a:gd name="connsiteX4" fmla="*/ 759639 w 1519278"/>
              <a:gd name="connsiteY4" fmla="*/ 0 h 15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278" h="1519278">
                <a:moveTo>
                  <a:pt x="759639" y="0"/>
                </a:moveTo>
                <a:cubicBezTo>
                  <a:pt x="1179176" y="0"/>
                  <a:pt x="1519278" y="340102"/>
                  <a:pt x="1519278" y="759639"/>
                </a:cubicBezTo>
                <a:cubicBezTo>
                  <a:pt x="1519278" y="1179176"/>
                  <a:pt x="1179176" y="1519278"/>
                  <a:pt x="759639" y="1519278"/>
                </a:cubicBezTo>
                <a:cubicBezTo>
                  <a:pt x="340102" y="1519278"/>
                  <a:pt x="0" y="1179176"/>
                  <a:pt x="0" y="759639"/>
                </a:cubicBezTo>
                <a:cubicBezTo>
                  <a:pt x="0" y="340102"/>
                  <a:pt x="340102" y="0"/>
                  <a:pt x="7596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2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BE5DB-1CC6-4F6B-946A-B0C0AA27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73D560-A469-48E3-8DD8-06BCB5B59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0477B1-17A5-40A5-8658-66FAF557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23B560-8E5E-474D-9BF8-3EC979CF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F65769-6CD4-4776-96B8-6D0D0842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39AF50-9CB3-4F1C-B589-462C554C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8E211D-8DC5-439D-9FD2-58D25F76F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DB77A6-02D9-4D0C-858B-429A4895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5463BE-CC8F-4935-8D19-90D06C38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CA2822-3086-40B4-863B-1D39DAED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1EEA28-00F9-45DF-8F05-20D34233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3685B-2AB1-4FD7-9403-EECE89553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9E7982-766E-4E0E-8AC8-5E8FFECD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190F20-D4E5-4E5C-9E0E-7C1DE714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62EFD7-F4CD-4123-8DD0-291DA0DC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1F89B9-AEE2-4B98-88A6-60B0AB94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C2212-6370-490A-8232-19D17D15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2AFFBE-2725-49AD-BFDC-34CA792D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7931D8-93CD-47DA-8CE0-E6B932852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47AFA2B-191B-4B21-A1F6-0C73877FF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766EA9-B933-41B5-B17B-3A332FCB7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5DC5706-68EE-455B-B396-021C0083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5FC232-B1E8-448E-9EB8-CEB633AC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F9CC4F2-9BCC-4DCC-9C7E-0C97453D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619613-738F-4A44-A88F-885FC27E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7198E4-DEC7-44E3-A229-D45A986C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A18B2E4-8DC3-437E-ADD8-6A933BDF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37ED331-0B49-447B-818B-DDF574F0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A90AB18-9476-4C68-8A60-9122F720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A842D7B-599C-471A-BDE0-346877C4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7348B6-091F-4DDE-B414-13DA7E7F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9613D0-B729-4AF2-AD8B-0EC8C0C0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1C4437-17DF-4F7E-A1FB-D229B70B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E08221-FC32-40CC-89A1-57492173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704F93F-04FD-4205-A462-4F1C17FE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0EA3EF-C04A-420B-A1E3-A92DB2BF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3E979B-7506-43F5-84AA-5AE2957F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2F34AD-7543-4ABA-8330-1D16A1F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5CCD23-4970-470C-A142-9CB0B2BE5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76BCA1-FC6F-49AA-B349-BB2E49C3A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B0FDD1-D315-4388-8F92-F317C6C9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BD3261-34CB-4AD6-A52E-7178E651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D5FC5D-FB8E-49D9-A08C-50AC8752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93D4997-502F-49B8-BD00-813F70DD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351173-52DA-4695-ABCB-6C252439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2ADB05-9274-4024-8995-9A37B7A12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FF3C-7339-4B3D-8760-E0E3AACF3BA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A37CC0-6D10-4F56-BE2A-116CA33BD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D6F196-62A4-45BD-80CD-A48387DDF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0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FDC036F3-C8B1-42B1-A796-1D6C2432EEE5}"/>
              </a:ext>
            </a:extLst>
          </p:cNvPr>
          <p:cNvSpPr>
            <a:spLocks/>
          </p:cNvSpPr>
          <p:nvPr/>
        </p:nvSpPr>
        <p:spPr bwMode="auto">
          <a:xfrm>
            <a:off x="6095211" y="4453360"/>
            <a:ext cx="6095203" cy="1605327"/>
          </a:xfrm>
          <a:custGeom>
            <a:avLst/>
            <a:gdLst>
              <a:gd name="T0" fmla="*/ 3855 w 3855"/>
              <a:gd name="T1" fmla="*/ 0 h 1060"/>
              <a:gd name="T2" fmla="*/ 0 w 3855"/>
              <a:gd name="T3" fmla="*/ 710 h 1060"/>
              <a:gd name="T4" fmla="*/ 0 w 3855"/>
              <a:gd name="T5" fmla="*/ 1060 h 1060"/>
              <a:gd name="T6" fmla="*/ 3855 w 3855"/>
              <a:gd name="T7" fmla="*/ 350 h 1060"/>
              <a:gd name="T8" fmla="*/ 3855 w 3855"/>
              <a:gd name="T9" fmla="*/ 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5" h="1060">
                <a:moveTo>
                  <a:pt x="3855" y="0"/>
                </a:moveTo>
                <a:lnTo>
                  <a:pt x="0" y="710"/>
                </a:lnTo>
                <a:lnTo>
                  <a:pt x="0" y="1060"/>
                </a:lnTo>
                <a:lnTo>
                  <a:pt x="3855" y="350"/>
                </a:lnTo>
                <a:lnTo>
                  <a:pt x="385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B3C6BDF-8242-47CC-8676-69B2F87E1E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11413"/>
          <a:stretch>
            <a:fillRect/>
          </a:stretch>
        </p:blipFill>
        <p:spPr>
          <a:xfrm>
            <a:off x="1588" y="345383"/>
            <a:ext cx="12190411" cy="629925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D418EE-0E50-454C-B753-EA75994C4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192" y="3093345"/>
            <a:ext cx="10778168" cy="140416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4400" dirty="0"/>
              <a:t>SKŁADANIE WNIOSKU</a:t>
            </a:r>
            <a:br>
              <a:rPr lang="pl-PL" sz="4400" dirty="0"/>
            </a:br>
            <a:r>
              <a:rPr lang="pl-PL" sz="4400" dirty="0"/>
              <a:t>UMOCOWANIE BENEFICJENTA</a:t>
            </a:r>
            <a:r>
              <a:rPr lang="en-IN" sz="4400" dirty="0"/>
              <a:t> </a:t>
            </a:r>
            <a:endParaRPr lang="en-IN" sz="5400" dirty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CD14015-FF21-40DC-B505-A12FBC39365A}"/>
              </a:ext>
            </a:extLst>
          </p:cNvPr>
          <p:cNvSpPr>
            <a:spLocks/>
          </p:cNvSpPr>
          <p:nvPr/>
        </p:nvSpPr>
        <p:spPr bwMode="auto">
          <a:xfrm>
            <a:off x="1589" y="1799653"/>
            <a:ext cx="5987687" cy="1273661"/>
          </a:xfrm>
          <a:custGeom>
            <a:avLst/>
            <a:gdLst>
              <a:gd name="T0" fmla="*/ 0 w 3787"/>
              <a:gd name="T1" fmla="*/ 695 h 841"/>
              <a:gd name="T2" fmla="*/ 0 w 3787"/>
              <a:gd name="T3" fmla="*/ 841 h 841"/>
              <a:gd name="T4" fmla="*/ 3787 w 3787"/>
              <a:gd name="T5" fmla="*/ 146 h 841"/>
              <a:gd name="T6" fmla="*/ 3787 w 3787"/>
              <a:gd name="T7" fmla="*/ 0 h 841"/>
              <a:gd name="T8" fmla="*/ 0 w 3787"/>
              <a:gd name="T9" fmla="*/ 695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7" h="841">
                <a:moveTo>
                  <a:pt x="0" y="695"/>
                </a:moveTo>
                <a:lnTo>
                  <a:pt x="0" y="841"/>
                </a:lnTo>
                <a:lnTo>
                  <a:pt x="3787" y="146"/>
                </a:lnTo>
                <a:lnTo>
                  <a:pt x="3787" y="0"/>
                </a:lnTo>
                <a:lnTo>
                  <a:pt x="0" y="695"/>
                </a:lnTo>
                <a:close/>
              </a:path>
            </a:pathLst>
          </a:custGeom>
          <a:solidFill>
            <a:srgbClr val="0083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E1919EA2-11F7-4213-B638-B4FBBA1FBDDC}"/>
              </a:ext>
            </a:extLst>
          </p:cNvPr>
          <p:cNvSpPr>
            <a:spLocks/>
          </p:cNvSpPr>
          <p:nvPr/>
        </p:nvSpPr>
        <p:spPr bwMode="auto">
          <a:xfrm>
            <a:off x="6095211" y="1"/>
            <a:ext cx="6095203" cy="1605327"/>
          </a:xfrm>
          <a:custGeom>
            <a:avLst/>
            <a:gdLst>
              <a:gd name="T0" fmla="*/ 3855 w 3855"/>
              <a:gd name="T1" fmla="*/ 0 h 1060"/>
              <a:gd name="T2" fmla="*/ 0 w 3855"/>
              <a:gd name="T3" fmla="*/ 710 h 1060"/>
              <a:gd name="T4" fmla="*/ 0 w 3855"/>
              <a:gd name="T5" fmla="*/ 1060 h 1060"/>
              <a:gd name="T6" fmla="*/ 3855 w 3855"/>
              <a:gd name="T7" fmla="*/ 350 h 1060"/>
              <a:gd name="T8" fmla="*/ 3855 w 3855"/>
              <a:gd name="T9" fmla="*/ 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5" h="1060">
                <a:moveTo>
                  <a:pt x="3855" y="0"/>
                </a:moveTo>
                <a:lnTo>
                  <a:pt x="0" y="710"/>
                </a:lnTo>
                <a:lnTo>
                  <a:pt x="0" y="1060"/>
                </a:lnTo>
                <a:lnTo>
                  <a:pt x="3855" y="350"/>
                </a:lnTo>
                <a:lnTo>
                  <a:pt x="3855" y="0"/>
                </a:lnTo>
                <a:close/>
              </a:path>
            </a:pathLst>
          </a:custGeom>
          <a:solidFill>
            <a:srgbClr val="0083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E449498-9459-432F-BFEF-24336680B8FA}"/>
              </a:ext>
            </a:extLst>
          </p:cNvPr>
          <p:cNvSpPr>
            <a:spLocks/>
          </p:cNvSpPr>
          <p:nvPr/>
        </p:nvSpPr>
        <p:spPr bwMode="auto">
          <a:xfrm>
            <a:off x="-7936" y="4754540"/>
            <a:ext cx="7970407" cy="2130845"/>
          </a:xfrm>
          <a:custGeom>
            <a:avLst/>
            <a:gdLst>
              <a:gd name="T0" fmla="*/ 0 w 5041"/>
              <a:gd name="T1" fmla="*/ 927 h 1407"/>
              <a:gd name="T2" fmla="*/ 0 w 5041"/>
              <a:gd name="T3" fmla="*/ 1407 h 1407"/>
              <a:gd name="T4" fmla="*/ 5041 w 5041"/>
              <a:gd name="T5" fmla="*/ 477 h 1407"/>
              <a:gd name="T6" fmla="*/ 5041 w 5041"/>
              <a:gd name="T7" fmla="*/ 0 h 1407"/>
              <a:gd name="T8" fmla="*/ 0 w 5041"/>
              <a:gd name="T9" fmla="*/ 927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1" h="1407">
                <a:moveTo>
                  <a:pt x="0" y="927"/>
                </a:moveTo>
                <a:lnTo>
                  <a:pt x="0" y="1407"/>
                </a:lnTo>
                <a:lnTo>
                  <a:pt x="5041" y="477"/>
                </a:lnTo>
                <a:lnTo>
                  <a:pt x="5041" y="0"/>
                </a:lnTo>
                <a:lnTo>
                  <a:pt x="0" y="927"/>
                </a:lnTo>
                <a:close/>
              </a:path>
            </a:pathLst>
          </a:custGeom>
          <a:solidFill>
            <a:srgbClr val="CAD23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D1696847-4104-4378-B51C-69B649573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2" y="866022"/>
            <a:ext cx="2067068" cy="6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Pełnomocnictwo 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10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7329846" y="1942545"/>
            <a:ext cx="4435200" cy="873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kliknięciu w te linki pobierzesz wzorcowe Pełnomocnictwo/Oświadczenie, które stanowią odpowiednio załącznik nr 2 i 3 do Umowy Subwencji Finansowej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C37FE89A-56EF-43F1-911E-4E15FE900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11" y="871494"/>
            <a:ext cx="3877810" cy="6744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C2EDCFE-9023-42B5-BA3D-6FDE21CEA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" y="806416"/>
            <a:ext cx="5151600" cy="58953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62156" y="2044249"/>
            <a:ext cx="2281855" cy="1442680"/>
          </a:xfrm>
          <a:prstGeom prst="bentConnector3">
            <a:avLst>
              <a:gd name="adj1" fmla="val 4580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86400" y="2542578"/>
            <a:ext cx="1657610" cy="1464970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DF89B84C-9C75-4378-9711-35B8140F0649}"/>
              </a:ext>
            </a:extLst>
          </p:cNvPr>
          <p:cNvSpPr/>
          <p:nvPr/>
        </p:nvSpPr>
        <p:spPr>
          <a:xfrm>
            <a:off x="3490332" y="3275062"/>
            <a:ext cx="1236908" cy="211867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6BE72AA0-C00C-49FD-92FF-D5AF9B98DA35}"/>
              </a:ext>
            </a:extLst>
          </p:cNvPr>
          <p:cNvSpPr/>
          <p:nvPr/>
        </p:nvSpPr>
        <p:spPr>
          <a:xfrm>
            <a:off x="4809098" y="3925235"/>
            <a:ext cx="554661" cy="16198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153E0F7-6E54-4E82-96C9-88EBEB0515D1}"/>
              </a:ext>
            </a:extLst>
          </p:cNvPr>
          <p:cNvSpPr/>
          <p:nvPr/>
        </p:nvSpPr>
        <p:spPr>
          <a:xfrm>
            <a:off x="1212144" y="4018630"/>
            <a:ext cx="601182" cy="211874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495007B-1AC5-4753-B375-B9462EAAE6A9}"/>
              </a:ext>
            </a:extLst>
          </p:cNvPr>
          <p:cNvSpPr txBox="1"/>
          <p:nvPr/>
        </p:nvSpPr>
        <p:spPr>
          <a:xfrm>
            <a:off x="7329846" y="4545999"/>
            <a:ext cx="44352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wybrać odpowiednią ścieżkę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781AE5FF-0D56-43DD-A0BD-1A82E8B300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5034" y="4731256"/>
            <a:ext cx="6213499" cy="514618"/>
          </a:xfrm>
          <a:prstGeom prst="bentConnector3">
            <a:avLst>
              <a:gd name="adj1" fmla="val 10219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83322" y="5766493"/>
            <a:ext cx="1723033" cy="533449"/>
          </a:xfrm>
          <a:prstGeom prst="bentConnector3">
            <a:avLst>
              <a:gd name="adj1" fmla="val 9998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16BCEC6-D8CE-4314-A877-A9783E4937A2}"/>
              </a:ext>
            </a:extLst>
          </p:cNvPr>
          <p:cNvSpPr txBox="1"/>
          <p:nvPr/>
        </p:nvSpPr>
        <p:spPr>
          <a:xfrm>
            <a:off x="7329846" y="5505609"/>
            <a:ext cx="4144995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9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Pełnomocnictwo 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11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7206356" y="2340287"/>
            <a:ext cx="399819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formę prawną swojej firmy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041400CE-A7FB-4AB0-940F-63AB940B8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4" y="1794571"/>
            <a:ext cx="5151600" cy="30924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60158" y="2542578"/>
            <a:ext cx="4283852" cy="886422"/>
          </a:xfrm>
          <a:prstGeom prst="bentConnector3">
            <a:avLst>
              <a:gd name="adj1" fmla="val 1723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>
            <a:extLst>
              <a:ext uri="{FF2B5EF4-FFF2-40B4-BE49-F238E27FC236}">
                <a16:creationId xmlns:a16="http://schemas.microsoft.com/office/drawing/2014/main" id="{8B0B01C8-8DB3-4FF6-B2A0-AEAC23F5A711}"/>
              </a:ext>
            </a:extLst>
          </p:cNvPr>
          <p:cNvSpPr/>
          <p:nvPr/>
        </p:nvSpPr>
        <p:spPr>
          <a:xfrm rot="5400000">
            <a:off x="2152322" y="3807000"/>
            <a:ext cx="900000" cy="14400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8937" y="3940189"/>
            <a:ext cx="1677419" cy="631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024032A-ED40-4791-BB55-905D6F95048F}"/>
              </a:ext>
            </a:extLst>
          </p:cNvPr>
          <p:cNvSpPr txBox="1"/>
          <p:nvPr/>
        </p:nvSpPr>
        <p:spPr>
          <a:xfrm>
            <a:off x="7206355" y="3742728"/>
            <a:ext cx="4198272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  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0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94405" y="356695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Pełnomocnictwo 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12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7144010" y="1112069"/>
            <a:ext cx="4520762" cy="108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sprawdzić czy te dane są prawidłowe.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Umocowanego uległa zmianie należy przedłożyć do PFR zamiast Pełnomocnictwa Oświadczenie.    W tym celu należy zamknąć ten Wniosek i wrócić do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kroku nr 3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32C0166-DB4D-4AFE-8053-626249574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2" y="876355"/>
            <a:ext cx="5155200" cy="52085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E7278945-0C2A-4B44-9A4D-2CF92AB89B0C}"/>
              </a:ext>
            </a:extLst>
          </p:cNvPr>
          <p:cNvSpPr/>
          <p:nvPr/>
        </p:nvSpPr>
        <p:spPr>
          <a:xfrm rot="5400000">
            <a:off x="2308920" y="2181329"/>
            <a:ext cx="1899691" cy="1244236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D0FFDA2-B48B-4C5D-B70D-CCEFD863EE2F}"/>
              </a:ext>
            </a:extLst>
          </p:cNvPr>
          <p:cNvSpPr/>
          <p:nvPr/>
        </p:nvSpPr>
        <p:spPr>
          <a:xfrm>
            <a:off x="2797813" y="3429000"/>
            <a:ext cx="785359" cy="21796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42051" y="1276429"/>
            <a:ext cx="3081551" cy="850081"/>
          </a:xfrm>
          <a:prstGeom prst="bentConnector3">
            <a:avLst>
              <a:gd name="adj1" fmla="val 9285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>
            <a:extLst>
              <a:ext uri="{FF2B5EF4-FFF2-40B4-BE49-F238E27FC236}">
                <a16:creationId xmlns:a16="http://schemas.microsoft.com/office/drawing/2014/main" id="{56BF71A1-6DBF-42CF-A81B-7C9C802D7925}"/>
              </a:ext>
            </a:extLst>
          </p:cNvPr>
          <p:cNvSpPr/>
          <p:nvPr/>
        </p:nvSpPr>
        <p:spPr>
          <a:xfrm>
            <a:off x="2797813" y="1913823"/>
            <a:ext cx="987378" cy="21269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3054" y="2813864"/>
            <a:ext cx="3636333" cy="1740534"/>
          </a:xfrm>
          <a:prstGeom prst="bentConnector3">
            <a:avLst>
              <a:gd name="adj1" fmla="val 584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1D39DD7-6A49-44D3-A415-F08F4C8F776C}"/>
              </a:ext>
            </a:extLst>
          </p:cNvPr>
          <p:cNvSpPr txBox="1"/>
          <p:nvPr/>
        </p:nvSpPr>
        <p:spPr>
          <a:xfrm>
            <a:off x="7123601" y="2687828"/>
            <a:ext cx="45411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podpisane Pełnomocnictwo.</a:t>
            </a:r>
          </a:p>
          <a:p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bankowość internetową możesz załączyć wyłącznie dokument podpisany elektronicznym podpisem kwalifikowanym.</a:t>
            </a:r>
          </a:p>
          <a:p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KB).</a:t>
            </a:r>
          </a:p>
          <a:p>
            <a:endParaRPr lang="pl-PL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podpisy na Twoim dokumencie zostały poświadczone notarialnie zakończ wypełnianie tego Wniosku       i skontaktuj się z najbliższą placówką Banku lub wyślij wszystkie dokumenty potwierdzające umocowanie Beneficjenta pocztą na adres: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Operacji Warszawa, ul. Grzybowska 81,      00-844 Warszawa</a:t>
            </a:r>
            <a:endParaRPr lang="en-US" sz="1200" b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3E16806-655B-4AFA-ADB4-6CDF4D14920B}"/>
              </a:ext>
            </a:extLst>
          </p:cNvPr>
          <p:cNvSpPr txBox="1"/>
          <p:nvPr/>
        </p:nvSpPr>
        <p:spPr>
          <a:xfrm>
            <a:off x="7149636" y="5267980"/>
            <a:ext cx="4435200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Wprowadź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datę dokumentu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czyli datę ostatniego podpisu cyfrowego znajdującego się w Twoim dokumencie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3640E848-B83D-40CD-A614-F1E971E80621}"/>
              </a:ext>
            </a:extLst>
          </p:cNvPr>
          <p:cNvCxnSpPr>
            <a:cxnSpLocks/>
          </p:cNvCxnSpPr>
          <p:nvPr/>
        </p:nvCxnSpPr>
        <p:spPr>
          <a:xfrm flipH="1">
            <a:off x="4253026" y="5390707"/>
            <a:ext cx="2796361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0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Pełnomocnictwo 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13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7139358" y="938291"/>
            <a:ext cx="4445478" cy="2161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data ostatniego złożonego podpisu cyfrowego jest ta sama co data podpisania Umowy Subwencji Finansowej zostaniesz poproszony o podanie godziny ostatniego złożonego podpisu cyfrowego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Godzina ostatniego złożonego podpisu cyfrowego powinna być wcześniejsza niż godzina podpisania Umowy Subwencji Finansowej. Jeśli jest inaczej, zamiast Pełnomocnictwa powinieneś złożyć Oświadczenie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94858F1-E64F-4565-9061-2750C9A9C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6" y="1112069"/>
            <a:ext cx="5151600" cy="47027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6E74728-82AC-49F6-B8C0-28C3EF423CEA}"/>
              </a:ext>
            </a:extLst>
          </p:cNvPr>
          <p:cNvSpPr/>
          <p:nvPr/>
        </p:nvSpPr>
        <p:spPr>
          <a:xfrm>
            <a:off x="2668772" y="1637415"/>
            <a:ext cx="1069011" cy="21646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0EAD07E-132D-4A12-8768-8D286F8B7CE2}"/>
              </a:ext>
            </a:extLst>
          </p:cNvPr>
          <p:cNvSpPr/>
          <p:nvPr/>
        </p:nvSpPr>
        <p:spPr>
          <a:xfrm>
            <a:off x="2636876" y="3025279"/>
            <a:ext cx="1069011" cy="3577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59619" y="1361492"/>
            <a:ext cx="3263984" cy="701127"/>
          </a:xfrm>
          <a:prstGeom prst="bentConnector3">
            <a:avLst>
              <a:gd name="adj1" fmla="val 2068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4172" y="2312040"/>
            <a:ext cx="2982465" cy="2483341"/>
          </a:xfrm>
          <a:prstGeom prst="bentConnector3">
            <a:avLst>
              <a:gd name="adj1" fmla="val 2148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: łamany 24">
            <a:extLst>
              <a:ext uri="{FF2B5EF4-FFF2-40B4-BE49-F238E27FC236}">
                <a16:creationId xmlns:a16="http://schemas.microsoft.com/office/drawing/2014/main" id="{D2D5E5EF-507D-4E4D-BC66-81C76FBA13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4171" y="4795382"/>
            <a:ext cx="2348896" cy="791462"/>
          </a:xfrm>
          <a:prstGeom prst="bentConnector3">
            <a:avLst>
              <a:gd name="adj1" fmla="val -24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a 60">
            <a:extLst>
              <a:ext uri="{FF2B5EF4-FFF2-40B4-BE49-F238E27FC236}">
                <a16:creationId xmlns:a16="http://schemas.microsoft.com/office/drawing/2014/main" id="{56777A67-B8DB-4E5D-B71B-D3CD19AD4FB7}"/>
              </a:ext>
            </a:extLst>
          </p:cNvPr>
          <p:cNvGrpSpPr/>
          <p:nvPr/>
        </p:nvGrpSpPr>
        <p:grpSpPr>
          <a:xfrm>
            <a:off x="7162535" y="2918027"/>
            <a:ext cx="4242092" cy="558423"/>
            <a:chOff x="7262037" y="4660352"/>
            <a:chExt cx="4242092" cy="558423"/>
          </a:xfrm>
        </p:grpSpPr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id="{3CC97F6A-2E98-4FA0-84B1-E77D2BB11110}"/>
                </a:ext>
              </a:extLst>
            </p:cNvPr>
            <p:cNvSpPr txBox="1"/>
            <p:nvPr/>
          </p:nvSpPr>
          <p:spPr>
            <a:xfrm>
              <a:off x="7262037" y="4731206"/>
              <a:ext cx="4242092" cy="487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wyświetleniu ikonki         wyświetli się podpowiedź             w zakresie wymaganych danych w ramach danego pola</a:t>
              </a:r>
              <a:endParaRPr lang="en-US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Oval 19">
              <a:extLst>
                <a:ext uri="{FF2B5EF4-FFF2-40B4-BE49-F238E27FC236}">
                  <a16:creationId xmlns:a16="http://schemas.microsoft.com/office/drawing/2014/main" id="{F5CF336E-436C-4F93-8CCC-F278D5789DEE}"/>
                </a:ext>
              </a:extLst>
            </p:cNvPr>
            <p:cNvSpPr/>
            <p:nvPr/>
          </p:nvSpPr>
          <p:spPr>
            <a:xfrm>
              <a:off x="8926678" y="4660352"/>
              <a:ext cx="250874" cy="250874"/>
            </a:xfrm>
            <a:prstGeom prst="ellipse">
              <a:avLst/>
            </a:prstGeom>
            <a:solidFill>
              <a:srgbClr val="008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400" dirty="0"/>
                <a:t>?</a:t>
              </a:r>
              <a:endParaRPr lang="en-US" sz="1400" dirty="0"/>
            </a:p>
          </p:txBody>
        </p:sp>
      </p:grpSp>
      <p:pic>
        <p:nvPicPr>
          <p:cNvPr id="62" name="Obraz 61">
            <a:extLst>
              <a:ext uri="{FF2B5EF4-FFF2-40B4-BE49-F238E27FC236}">
                <a16:creationId xmlns:a16="http://schemas.microsoft.com/office/drawing/2014/main" id="{BD285F8D-393F-410A-82BC-4C39C9D466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22" y="3917708"/>
            <a:ext cx="4629150" cy="1320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" name="pole tekstowe 79">
            <a:extLst>
              <a:ext uri="{FF2B5EF4-FFF2-40B4-BE49-F238E27FC236}">
                <a16:creationId xmlns:a16="http://schemas.microsoft.com/office/drawing/2014/main" id="{CA95F0C1-A138-4FC4-A4BD-01F27ACFF0E1}"/>
              </a:ext>
            </a:extLst>
          </p:cNvPr>
          <p:cNvSpPr txBox="1"/>
          <p:nvPr/>
        </p:nvSpPr>
        <p:spPr>
          <a:xfrm>
            <a:off x="7047522" y="5374334"/>
            <a:ext cx="4705433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wybrać rodzaj reprezentanta, którego dane chcesz wprowadzić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9CFDBEBA-80EC-4FA8-8C7D-A0CE83321F00}"/>
              </a:ext>
            </a:extLst>
          </p:cNvPr>
          <p:cNvSpPr/>
          <p:nvPr/>
        </p:nvSpPr>
        <p:spPr>
          <a:xfrm rot="5400000">
            <a:off x="8583040" y="4474333"/>
            <a:ext cx="559146" cy="18000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Łącznik: łamany 81">
            <a:extLst>
              <a:ext uri="{FF2B5EF4-FFF2-40B4-BE49-F238E27FC236}">
                <a16:creationId xmlns:a16="http://schemas.microsoft.com/office/drawing/2014/main" id="{9D2BF4AF-F8D5-4444-822B-442DF74AF600}"/>
              </a:ext>
            </a:extLst>
          </p:cNvPr>
          <p:cNvCxnSpPr>
            <a:cxnSpLocks/>
          </p:cNvCxnSpPr>
          <p:nvPr/>
        </p:nvCxnSpPr>
        <p:spPr>
          <a:xfrm flipV="1">
            <a:off x="7286217" y="4776222"/>
            <a:ext cx="1439203" cy="1143487"/>
          </a:xfrm>
          <a:prstGeom prst="bentConnector3">
            <a:avLst>
              <a:gd name="adj1" fmla="val -2461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6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Pełnomocnictwo 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14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6286735" y="975130"/>
            <a:ext cx="4445478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wprowadzić dane reprezentanta firmy, który podpisał załączone wyżej Pełnomocnictwo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6E74728-82AC-49F6-B8C0-28C3EF423CEA}"/>
              </a:ext>
            </a:extLst>
          </p:cNvPr>
          <p:cNvSpPr/>
          <p:nvPr/>
        </p:nvSpPr>
        <p:spPr>
          <a:xfrm>
            <a:off x="2668772" y="1637415"/>
            <a:ext cx="1069011" cy="21646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0EAD07E-132D-4A12-8768-8D286F8B7CE2}"/>
              </a:ext>
            </a:extLst>
          </p:cNvPr>
          <p:cNvSpPr/>
          <p:nvPr/>
        </p:nvSpPr>
        <p:spPr>
          <a:xfrm>
            <a:off x="2636876" y="3025279"/>
            <a:ext cx="1069011" cy="3577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A5582DB8-6696-4119-8CFF-B6007EFFC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7" y="934068"/>
            <a:ext cx="5155200" cy="4953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 flipV="1">
            <a:off x="3708965" y="1853551"/>
            <a:ext cx="3053013" cy="297399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diamon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A7A936E-2CD7-4CA8-99A1-08728B0C090C}"/>
              </a:ext>
            </a:extLst>
          </p:cNvPr>
          <p:cNvSpPr txBox="1"/>
          <p:nvPr/>
        </p:nvSpPr>
        <p:spPr>
          <a:xfrm>
            <a:off x="6761977" y="1431577"/>
            <a:ext cx="4801567" cy="84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spółki cywilnej dla każdego wspólnika należy dołączyć odrębny wydruk z </a:t>
            </a:r>
            <a:r>
              <a:rPr lang="pl-PL" sz="1200" dirty="0" err="1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EC0A8833-C1BC-4456-A91E-1EDDF8629BF5}"/>
              </a:ext>
            </a:extLst>
          </p:cNvPr>
          <p:cNvSpPr txBox="1"/>
          <p:nvPr/>
        </p:nvSpPr>
        <p:spPr>
          <a:xfrm>
            <a:off x="6728550" y="2251955"/>
            <a:ext cx="5036495" cy="78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polu należy podać datę pobrania załączonego wydruku z </a:t>
            </a:r>
            <a:r>
              <a:rPr lang="pl-PL" sz="1200" dirty="0" err="1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czyli datę jego pobrania z bazy CEIDG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2" name="Łącznik: łamany 71">
            <a:extLst>
              <a:ext uri="{FF2B5EF4-FFF2-40B4-BE49-F238E27FC236}">
                <a16:creationId xmlns:a16="http://schemas.microsoft.com/office/drawing/2014/main" id="{129AFC3E-E081-4114-B817-12595CE8755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5889" y="2420889"/>
            <a:ext cx="3022663" cy="2899769"/>
          </a:xfrm>
          <a:prstGeom prst="bentConnector3">
            <a:avLst>
              <a:gd name="adj1" fmla="val 22914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62070C23-A0A3-4DF1-A112-F37D72BA3082}"/>
              </a:ext>
            </a:extLst>
          </p:cNvPr>
          <p:cNvSpPr txBox="1"/>
          <p:nvPr/>
        </p:nvSpPr>
        <p:spPr>
          <a:xfrm>
            <a:off x="6728551" y="2789229"/>
            <a:ext cx="5213078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dodać kolejnego reprezentanta firmy, który podpisał Pełnomocnictwo naciśnij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reprezentanta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3" name="Łącznik: łamany 82">
            <a:extLst>
              <a:ext uri="{FF2B5EF4-FFF2-40B4-BE49-F238E27FC236}">
                <a16:creationId xmlns:a16="http://schemas.microsoft.com/office/drawing/2014/main" id="{FDDDA623-0B9D-45A5-AA20-2DA66BCD65FB}"/>
              </a:ext>
            </a:extLst>
          </p:cNvPr>
          <p:cNvCxnSpPr>
            <a:cxnSpLocks/>
          </p:cNvCxnSpPr>
          <p:nvPr/>
        </p:nvCxnSpPr>
        <p:spPr>
          <a:xfrm rot="5400000">
            <a:off x="4497678" y="2349430"/>
            <a:ext cx="2586762" cy="655215"/>
          </a:xfrm>
          <a:prstGeom prst="bentConnector3">
            <a:avLst>
              <a:gd name="adj1" fmla="val -2398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: łamany 101">
            <a:extLst>
              <a:ext uri="{FF2B5EF4-FFF2-40B4-BE49-F238E27FC236}">
                <a16:creationId xmlns:a16="http://schemas.microsoft.com/office/drawing/2014/main" id="{16F45A22-77FE-4DCA-9F1F-46824EA961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5887" y="2858788"/>
            <a:ext cx="3022663" cy="2899769"/>
          </a:xfrm>
          <a:prstGeom prst="bentConnector3">
            <a:avLst>
              <a:gd name="adj1" fmla="val 12361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C2E5A3D1-6A97-4D9B-8192-0850991C526D}"/>
              </a:ext>
            </a:extLst>
          </p:cNvPr>
          <p:cNvSpPr txBox="1"/>
          <p:nvPr/>
        </p:nvSpPr>
        <p:spPr>
          <a:xfrm>
            <a:off x="6718422" y="3673192"/>
            <a:ext cx="4013791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u="sng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Dodawanie kolejnego reprezentanta</a:t>
            </a:r>
            <a:endParaRPr lang="en-US" sz="1200" b="1" u="sng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5" name="Obraz 114">
            <a:extLst>
              <a:ext uri="{FF2B5EF4-FFF2-40B4-BE49-F238E27FC236}">
                <a16:creationId xmlns:a16="http://schemas.microsoft.com/office/drawing/2014/main" id="{30833097-A5DA-4D81-AC14-D38423E8AD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95" y="4033192"/>
            <a:ext cx="4629150" cy="1320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6" name="pole tekstowe 115">
            <a:extLst>
              <a:ext uri="{FF2B5EF4-FFF2-40B4-BE49-F238E27FC236}">
                <a16:creationId xmlns:a16="http://schemas.microsoft.com/office/drawing/2014/main" id="{9BB657C8-269C-4D7C-8808-98482119C9F3}"/>
              </a:ext>
            </a:extLst>
          </p:cNvPr>
          <p:cNvSpPr txBox="1"/>
          <p:nvPr/>
        </p:nvSpPr>
        <p:spPr>
          <a:xfrm>
            <a:off x="6934395" y="5489818"/>
            <a:ext cx="4705433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wybrać rodzaj reprezentanta, którego dane chcesz wprowadzić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Prostokąt 116">
            <a:extLst>
              <a:ext uri="{FF2B5EF4-FFF2-40B4-BE49-F238E27FC236}">
                <a16:creationId xmlns:a16="http://schemas.microsoft.com/office/drawing/2014/main" id="{16F3B9CA-F816-4046-955A-155873174EE9}"/>
              </a:ext>
            </a:extLst>
          </p:cNvPr>
          <p:cNvSpPr/>
          <p:nvPr/>
        </p:nvSpPr>
        <p:spPr>
          <a:xfrm rot="5400000">
            <a:off x="8469913" y="4589817"/>
            <a:ext cx="559146" cy="18000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Łącznik: łamany 117">
            <a:extLst>
              <a:ext uri="{FF2B5EF4-FFF2-40B4-BE49-F238E27FC236}">
                <a16:creationId xmlns:a16="http://schemas.microsoft.com/office/drawing/2014/main" id="{670DA1F4-5619-42B2-9873-50ED4050A4AC}"/>
              </a:ext>
            </a:extLst>
          </p:cNvPr>
          <p:cNvCxnSpPr>
            <a:cxnSpLocks/>
          </p:cNvCxnSpPr>
          <p:nvPr/>
        </p:nvCxnSpPr>
        <p:spPr>
          <a:xfrm flipV="1">
            <a:off x="7173090" y="4891706"/>
            <a:ext cx="1439203" cy="1143487"/>
          </a:xfrm>
          <a:prstGeom prst="bentConnector3">
            <a:avLst>
              <a:gd name="adj1" fmla="val -2461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2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2839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Pełnomocnictwo 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15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6E74728-82AC-49F6-B8C0-28C3EF423CEA}"/>
              </a:ext>
            </a:extLst>
          </p:cNvPr>
          <p:cNvSpPr/>
          <p:nvPr/>
        </p:nvSpPr>
        <p:spPr>
          <a:xfrm>
            <a:off x="2668772" y="1637415"/>
            <a:ext cx="1069011" cy="21646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0EAD07E-132D-4A12-8768-8D286F8B7CE2}"/>
              </a:ext>
            </a:extLst>
          </p:cNvPr>
          <p:cNvSpPr/>
          <p:nvPr/>
        </p:nvSpPr>
        <p:spPr>
          <a:xfrm>
            <a:off x="2636876" y="3025279"/>
            <a:ext cx="1069011" cy="3577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93BD93B6-3EAB-4909-952B-B15BC456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9" y="872713"/>
            <a:ext cx="5155200" cy="26436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F4C7080-A50E-4EF1-9C6E-1FD89706E0AB}"/>
              </a:ext>
            </a:extLst>
          </p:cNvPr>
          <p:cNvSpPr txBox="1"/>
          <p:nvPr/>
        </p:nvSpPr>
        <p:spPr>
          <a:xfrm>
            <a:off x="6903440" y="893979"/>
            <a:ext cx="44352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usunąć dane jakiegoś reprezentanta wystarczy kliknąć w ikonę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Łącznik: łamany 25">
            <a:extLst>
              <a:ext uri="{FF2B5EF4-FFF2-40B4-BE49-F238E27FC236}">
                <a16:creationId xmlns:a16="http://schemas.microsoft.com/office/drawing/2014/main" id="{F92A1402-65DA-4ED3-B78F-4CB12F7F630E}"/>
              </a:ext>
            </a:extLst>
          </p:cNvPr>
          <p:cNvCxnSpPr>
            <a:cxnSpLocks/>
          </p:cNvCxnSpPr>
          <p:nvPr/>
        </p:nvCxnSpPr>
        <p:spPr>
          <a:xfrm rot="10800000">
            <a:off x="5780941" y="1054287"/>
            <a:ext cx="936000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id="{68708059-AB4F-4E21-B19B-BCC360643A25}"/>
              </a:ext>
            </a:extLst>
          </p:cNvPr>
          <p:cNvSpPr>
            <a:spLocks noChangeAspect="1"/>
          </p:cNvSpPr>
          <p:nvPr/>
        </p:nvSpPr>
        <p:spPr>
          <a:xfrm>
            <a:off x="5436221" y="905412"/>
            <a:ext cx="298665" cy="297750"/>
          </a:xfrm>
          <a:prstGeom prst="ellipse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C952EB4-11A1-4259-9BB7-E4100E828044}"/>
              </a:ext>
            </a:extLst>
          </p:cNvPr>
          <p:cNvSpPr txBox="1"/>
          <p:nvPr/>
        </p:nvSpPr>
        <p:spPr>
          <a:xfrm>
            <a:off x="6920153" y="1955583"/>
            <a:ext cx="4484474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podać dane firmy wspólnika, który podpisał Pełnomocnictwo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F28B0BE5-ABCE-46B5-9AC7-A94B91068701}"/>
              </a:ext>
            </a:extLst>
          </p:cNvPr>
          <p:cNvCxnSpPr>
            <a:cxnSpLocks/>
          </p:cNvCxnSpPr>
          <p:nvPr/>
        </p:nvCxnSpPr>
        <p:spPr>
          <a:xfrm rot="10800000">
            <a:off x="5612147" y="2155988"/>
            <a:ext cx="1116000" cy="1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ostokąt 32">
            <a:extLst>
              <a:ext uri="{FF2B5EF4-FFF2-40B4-BE49-F238E27FC236}">
                <a16:creationId xmlns:a16="http://schemas.microsoft.com/office/drawing/2014/main" id="{33D910D1-E0E4-47DA-A6D3-D8D59900E792}"/>
              </a:ext>
            </a:extLst>
          </p:cNvPr>
          <p:cNvSpPr/>
          <p:nvPr/>
        </p:nvSpPr>
        <p:spPr>
          <a:xfrm>
            <a:off x="2590233" y="1850877"/>
            <a:ext cx="2949330" cy="764732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B5B49ACC-3ED9-4063-8698-F45E5CF4EFC4}"/>
              </a:ext>
            </a:extLst>
          </p:cNvPr>
          <p:cNvSpPr txBox="1"/>
          <p:nvPr/>
        </p:nvSpPr>
        <p:spPr>
          <a:xfrm>
            <a:off x="6903440" y="3174800"/>
            <a:ext cx="4630568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dodania reprezentantów firmy należy kliknąć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Edytuj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675E0E75-8110-4D84-BD81-34246F1C75F3}"/>
              </a:ext>
            </a:extLst>
          </p:cNvPr>
          <p:cNvCxnSpPr>
            <a:cxnSpLocks/>
          </p:cNvCxnSpPr>
          <p:nvPr/>
        </p:nvCxnSpPr>
        <p:spPr>
          <a:xfrm rot="10800000">
            <a:off x="5608420" y="3366385"/>
            <a:ext cx="1116000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az 36">
            <a:extLst>
              <a:ext uri="{FF2B5EF4-FFF2-40B4-BE49-F238E27FC236}">
                <a16:creationId xmlns:a16="http://schemas.microsoft.com/office/drawing/2014/main" id="{43B20C89-EB44-4EA7-86C7-0B962EA5CC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4" y="3677709"/>
            <a:ext cx="5759450" cy="2362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F958B02-EEF8-47AA-AE4E-70E5E8D374EF}"/>
              </a:ext>
            </a:extLst>
          </p:cNvPr>
          <p:cNvSpPr txBox="1"/>
          <p:nvPr/>
        </p:nvSpPr>
        <p:spPr>
          <a:xfrm>
            <a:off x="6903440" y="4237354"/>
            <a:ext cx="4339301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tej tabeli należy uzupełnić dane reprezentantów firmy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: łamany 39">
            <a:extLst>
              <a:ext uri="{FF2B5EF4-FFF2-40B4-BE49-F238E27FC236}">
                <a16:creationId xmlns:a16="http://schemas.microsoft.com/office/drawing/2014/main" id="{EC2AB775-4DC4-4DBF-A533-AAA4552DA014}"/>
              </a:ext>
            </a:extLst>
          </p:cNvPr>
          <p:cNvCxnSpPr>
            <a:cxnSpLocks/>
          </p:cNvCxnSpPr>
          <p:nvPr/>
        </p:nvCxnSpPr>
        <p:spPr>
          <a:xfrm rot="10800000">
            <a:off x="1360968" y="4106017"/>
            <a:ext cx="5421259" cy="293175"/>
          </a:xfrm>
          <a:prstGeom prst="bentConnector3">
            <a:avLst>
              <a:gd name="adj1" fmla="val -1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D6E39EF-9E3F-4B2B-9B42-7DC827C2B1DD}"/>
              </a:ext>
            </a:extLst>
          </p:cNvPr>
          <p:cNvSpPr txBox="1"/>
          <p:nvPr/>
        </p:nvSpPr>
        <p:spPr>
          <a:xfrm>
            <a:off x="6903440" y="5005381"/>
            <a:ext cx="44352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zapisać wprowadzone przez siebie dane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Zapisz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208C8726-F9A8-4080-9491-EFE170064B01}"/>
              </a:ext>
            </a:extLst>
          </p:cNvPr>
          <p:cNvCxnSpPr>
            <a:cxnSpLocks/>
          </p:cNvCxnSpPr>
          <p:nvPr/>
        </p:nvCxnSpPr>
        <p:spPr>
          <a:xfrm rot="5400000">
            <a:off x="6237485" y="5390237"/>
            <a:ext cx="739496" cy="353782"/>
          </a:xfrm>
          <a:prstGeom prst="bentConnector3">
            <a:avLst>
              <a:gd name="adj1" fmla="val 9857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8804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Pełnomocnictwo 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16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3BBA10F3-57AB-4A36-8DA6-903478EC7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1" y="878125"/>
            <a:ext cx="5151600" cy="17342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98EB7D9-CC0B-447F-935B-4BDBB36BA5EF}"/>
              </a:ext>
            </a:extLst>
          </p:cNvPr>
          <p:cNvSpPr txBox="1"/>
          <p:nvPr/>
        </p:nvSpPr>
        <p:spPr>
          <a:xfrm>
            <a:off x="6845227" y="880693"/>
            <a:ext cx="5058280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firmy należy dołączyć pełny odpis z KRS na dzień złożenia dokumentów potwierdzających umocowanie Beneficjenta do Banku.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KB)</a:t>
            </a:r>
            <a:endParaRPr lang="en-US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208C8726-F9A8-4080-9491-EFE170064B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31277" y="1126946"/>
            <a:ext cx="2802094" cy="367798"/>
          </a:xfrm>
          <a:prstGeom prst="bentConnector3">
            <a:avLst>
              <a:gd name="adj1" fmla="val 2343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CAA51805-AECB-4ECB-9DC4-47099BC75CA6}"/>
              </a:ext>
            </a:extLst>
          </p:cNvPr>
          <p:cNvSpPr txBox="1"/>
          <p:nvPr/>
        </p:nvSpPr>
        <p:spPr>
          <a:xfrm>
            <a:off x="6862831" y="1697393"/>
            <a:ext cx="4902215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polu należy podać datę pobrania załączonego pełnego odpisu z KRS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675E0E75-8110-4D84-BD81-34246F1C75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31277" y="1921304"/>
            <a:ext cx="2802094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B7BF0937-2228-4259-8FD3-915284CEB00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31277" y="2481286"/>
            <a:ext cx="2802094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F36CBE9-60BE-4561-8EC9-A59FA850231A}"/>
              </a:ext>
            </a:extLst>
          </p:cNvPr>
          <p:cNvSpPr txBox="1"/>
          <p:nvPr/>
        </p:nvSpPr>
        <p:spPr>
          <a:xfrm>
            <a:off x="6881607" y="2238365"/>
            <a:ext cx="4643682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dodać kolejnego reprezentanta firmy, który podpisał Pełnomocnictwo naciśnij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reprezentanta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9EECB5AC-6F64-4C1D-8879-EBA97715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1" y="3131199"/>
            <a:ext cx="5151600" cy="29628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pole tekstowe 43">
            <a:extLst>
              <a:ext uri="{FF2B5EF4-FFF2-40B4-BE49-F238E27FC236}">
                <a16:creationId xmlns:a16="http://schemas.microsoft.com/office/drawing/2014/main" id="{D42CED55-FE4A-46EF-B007-3F755DD97C6B}"/>
              </a:ext>
            </a:extLst>
          </p:cNvPr>
          <p:cNvSpPr txBox="1"/>
          <p:nvPr/>
        </p:nvSpPr>
        <p:spPr>
          <a:xfrm>
            <a:off x="6881607" y="2925164"/>
            <a:ext cx="464368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Łącznik: łamany 44">
            <a:extLst>
              <a:ext uri="{FF2B5EF4-FFF2-40B4-BE49-F238E27FC236}">
                <a16:creationId xmlns:a16="http://schemas.microsoft.com/office/drawing/2014/main" id="{0B0F0BA2-47A3-470C-9B70-FCD9A76FB5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1833" y="3051531"/>
            <a:ext cx="5662516" cy="689953"/>
          </a:xfrm>
          <a:prstGeom prst="bentConnector3">
            <a:avLst>
              <a:gd name="adj1" fmla="val 10933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: łamany 45">
            <a:extLst>
              <a:ext uri="{FF2B5EF4-FFF2-40B4-BE49-F238E27FC236}">
                <a16:creationId xmlns:a16="http://schemas.microsoft.com/office/drawing/2014/main" id="{61F4B204-F73F-4DE6-BEAE-6C928AA33A16}"/>
              </a:ext>
            </a:extLst>
          </p:cNvPr>
          <p:cNvCxnSpPr>
            <a:cxnSpLocks/>
          </p:cNvCxnSpPr>
          <p:nvPr/>
        </p:nvCxnSpPr>
        <p:spPr>
          <a:xfrm>
            <a:off x="445762" y="3741485"/>
            <a:ext cx="546071" cy="454003"/>
          </a:xfrm>
          <a:prstGeom prst="bentConnector3">
            <a:avLst>
              <a:gd name="adj1" fmla="val 116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: łamany 46">
            <a:extLst>
              <a:ext uri="{FF2B5EF4-FFF2-40B4-BE49-F238E27FC236}">
                <a16:creationId xmlns:a16="http://schemas.microsoft.com/office/drawing/2014/main" id="{F5635342-0CB6-4B3E-A778-0BAA38AF5C21}"/>
              </a:ext>
            </a:extLst>
          </p:cNvPr>
          <p:cNvCxnSpPr>
            <a:cxnSpLocks noChangeAspect="1"/>
          </p:cNvCxnSpPr>
          <p:nvPr/>
        </p:nvCxnSpPr>
        <p:spPr>
          <a:xfrm rot="16200000" flipH="1">
            <a:off x="294980" y="4383484"/>
            <a:ext cx="864000" cy="562436"/>
          </a:xfrm>
          <a:prstGeom prst="bentConnector3">
            <a:avLst>
              <a:gd name="adj1" fmla="val 100464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B356D3D4-DD44-4F61-A882-47F52241387F}"/>
              </a:ext>
            </a:extLst>
          </p:cNvPr>
          <p:cNvSpPr txBox="1"/>
          <p:nvPr/>
        </p:nvSpPr>
        <p:spPr>
          <a:xfrm>
            <a:off x="6881607" y="3312302"/>
            <a:ext cx="4643682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Umocowanie do Banku należy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2" name="Łącznik: łamany 51">
            <a:extLst>
              <a:ext uri="{FF2B5EF4-FFF2-40B4-BE49-F238E27FC236}">
                <a16:creationId xmlns:a16="http://schemas.microsoft.com/office/drawing/2014/main" id="{C72AACD6-9FC5-4719-8B67-DCBE07E7098D}"/>
              </a:ext>
            </a:extLst>
          </p:cNvPr>
          <p:cNvCxnSpPr>
            <a:cxnSpLocks/>
          </p:cNvCxnSpPr>
          <p:nvPr/>
        </p:nvCxnSpPr>
        <p:spPr>
          <a:xfrm rot="5400000">
            <a:off x="4974743" y="4171489"/>
            <a:ext cx="2325957" cy="1033257"/>
          </a:xfrm>
          <a:prstGeom prst="bentConnector3">
            <a:avLst>
              <a:gd name="adj1" fmla="val 17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Obraz 63">
            <a:extLst>
              <a:ext uri="{FF2B5EF4-FFF2-40B4-BE49-F238E27FC236}">
                <a16:creationId xmlns:a16="http://schemas.microsoft.com/office/drawing/2014/main" id="{3065515A-0A53-419F-91F9-42418CC9F8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11" y="4238136"/>
            <a:ext cx="4578350" cy="1797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6" name="pole tekstowe 65">
            <a:extLst>
              <a:ext uri="{FF2B5EF4-FFF2-40B4-BE49-F238E27FC236}">
                <a16:creationId xmlns:a16="http://schemas.microsoft.com/office/drawing/2014/main" id="{0E17D5FA-59EE-475C-B445-F9EC4A98A001}"/>
              </a:ext>
            </a:extLst>
          </p:cNvPr>
          <p:cNvSpPr txBox="1"/>
          <p:nvPr/>
        </p:nvSpPr>
        <p:spPr>
          <a:xfrm>
            <a:off x="6257355" y="3918494"/>
            <a:ext cx="564615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Umocowanie do Banku otrzymasz taki komunikat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205">
            <a:extLst>
              <a:ext uri="{FF2B5EF4-FFF2-40B4-BE49-F238E27FC236}">
                <a16:creationId xmlns:a16="http://schemas.microsoft.com/office/drawing/2014/main" id="{173080A4-E134-4FCA-9F59-CE739B5443DD}"/>
              </a:ext>
            </a:extLst>
          </p:cNvPr>
          <p:cNvGrpSpPr/>
          <p:nvPr/>
        </p:nvGrpSpPr>
        <p:grpSpPr>
          <a:xfrm>
            <a:off x="11095453" y="5534725"/>
            <a:ext cx="252000" cy="252000"/>
            <a:chOff x="2326640" y="5892800"/>
            <a:chExt cx="304800" cy="304800"/>
          </a:xfrm>
        </p:grpSpPr>
        <p:sp>
          <p:nvSpPr>
            <p:cNvPr id="24" name="Oval 206">
              <a:extLst>
                <a:ext uri="{FF2B5EF4-FFF2-40B4-BE49-F238E27FC236}">
                  <a16:creationId xmlns:a16="http://schemas.microsoft.com/office/drawing/2014/main" id="{C21E8211-7D43-4B45-AA3B-9F781A90342F}"/>
                </a:ext>
              </a:extLst>
            </p:cNvPr>
            <p:cNvSpPr/>
            <p:nvPr/>
          </p:nvSpPr>
          <p:spPr>
            <a:xfrm>
              <a:off x="2326640" y="5892800"/>
              <a:ext cx="304800" cy="304800"/>
            </a:xfrm>
            <a:prstGeom prst="ellipse">
              <a:avLst/>
            </a:prstGeom>
            <a:solidFill>
              <a:srgbClr val="008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FE37C25-A7BD-4A50-9F27-8989C49E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144" y="5991287"/>
              <a:ext cx="133792" cy="107826"/>
            </a:xfrm>
            <a:custGeom>
              <a:avLst/>
              <a:gdLst>
                <a:gd name="T0" fmla="*/ 830 w 979"/>
                <a:gd name="T1" fmla="*/ 0 h 789"/>
                <a:gd name="T2" fmla="*/ 340 w 979"/>
                <a:gd name="T3" fmla="*/ 490 h 789"/>
                <a:gd name="T4" fmla="*/ 150 w 979"/>
                <a:gd name="T5" fmla="*/ 299 h 789"/>
                <a:gd name="T6" fmla="*/ 0 w 979"/>
                <a:gd name="T7" fmla="*/ 449 h 789"/>
                <a:gd name="T8" fmla="*/ 340 w 979"/>
                <a:gd name="T9" fmla="*/ 789 h 789"/>
                <a:gd name="T10" fmla="*/ 979 w 979"/>
                <a:gd name="T11" fmla="*/ 149 h 789"/>
                <a:gd name="T12" fmla="*/ 830 w 979"/>
                <a:gd name="T13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789">
                  <a:moveTo>
                    <a:pt x="830" y="0"/>
                  </a:moveTo>
                  <a:lnTo>
                    <a:pt x="340" y="490"/>
                  </a:lnTo>
                  <a:lnTo>
                    <a:pt x="150" y="299"/>
                  </a:lnTo>
                  <a:lnTo>
                    <a:pt x="0" y="449"/>
                  </a:lnTo>
                  <a:lnTo>
                    <a:pt x="340" y="789"/>
                  </a:lnTo>
                  <a:lnTo>
                    <a:pt x="979" y="14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6233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8000">
                <a:srgbClr val="005C46"/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7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3. </a:t>
            </a:r>
            <a:r>
              <a:rPr lang="pl-PL" sz="157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dołączenie wydruku z </a:t>
            </a:r>
            <a:r>
              <a:rPr lang="pl-PL" sz="157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JEDNOOSOBOWA DZIAŁALNOŚĆ GOSPODARCZA</a:t>
            </a:r>
            <a:endParaRPr lang="en-IN" sz="157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17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7266650" y="1933020"/>
            <a:ext cx="4435200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kliknięciu w linki pobierzesz wzorcowe Pełnomocnictwo/Oświadczenie, które stanowią odpowiednio załącznik nr 2 i 3 do Umowy Subwencji Finansowej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C37FE89A-56EF-43F1-911E-4E15FE900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50" y="892339"/>
            <a:ext cx="4051922" cy="7046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C2EDCFE-9023-42B5-BA3D-6FDE21CEA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" y="806416"/>
            <a:ext cx="5151600" cy="58953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62156" y="2044249"/>
            <a:ext cx="2281855" cy="1442680"/>
          </a:xfrm>
          <a:prstGeom prst="bentConnector3">
            <a:avLst>
              <a:gd name="adj1" fmla="val 4580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86400" y="2542578"/>
            <a:ext cx="1657610" cy="1464970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DF89B84C-9C75-4378-9711-35B8140F0649}"/>
              </a:ext>
            </a:extLst>
          </p:cNvPr>
          <p:cNvSpPr/>
          <p:nvPr/>
        </p:nvSpPr>
        <p:spPr>
          <a:xfrm>
            <a:off x="3490332" y="3275062"/>
            <a:ext cx="1236908" cy="211867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6BE72AA0-C00C-49FD-92FF-D5AF9B98DA35}"/>
              </a:ext>
            </a:extLst>
          </p:cNvPr>
          <p:cNvSpPr/>
          <p:nvPr/>
        </p:nvSpPr>
        <p:spPr>
          <a:xfrm>
            <a:off x="4809098" y="3925235"/>
            <a:ext cx="554661" cy="16198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153E0F7-6E54-4E82-96C9-88EBEB0515D1}"/>
              </a:ext>
            </a:extLst>
          </p:cNvPr>
          <p:cNvSpPr/>
          <p:nvPr/>
        </p:nvSpPr>
        <p:spPr>
          <a:xfrm>
            <a:off x="1212144" y="4018630"/>
            <a:ext cx="601182" cy="211874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495007B-1AC5-4753-B375-B9462EAAE6A9}"/>
              </a:ext>
            </a:extLst>
          </p:cNvPr>
          <p:cNvSpPr txBox="1"/>
          <p:nvPr/>
        </p:nvSpPr>
        <p:spPr>
          <a:xfrm>
            <a:off x="7329846" y="4545999"/>
            <a:ext cx="4372004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wydruku z CEIDG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wybrać odpowiednią ścieżkę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781AE5FF-0D56-43DD-A0BD-1A82E8B300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5034" y="4731256"/>
            <a:ext cx="6213499" cy="514618"/>
          </a:xfrm>
          <a:prstGeom prst="bentConnector3">
            <a:avLst>
              <a:gd name="adj1" fmla="val 10219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83322" y="5766493"/>
            <a:ext cx="1723033" cy="533449"/>
          </a:xfrm>
          <a:prstGeom prst="bentConnector3">
            <a:avLst>
              <a:gd name="adj1" fmla="val 9998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16BCEC6-D8CE-4314-A877-A9783E4937A2}"/>
              </a:ext>
            </a:extLst>
          </p:cNvPr>
          <p:cNvSpPr txBox="1"/>
          <p:nvPr/>
        </p:nvSpPr>
        <p:spPr>
          <a:xfrm>
            <a:off x="7329846" y="5505609"/>
            <a:ext cx="4144995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7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8000">
                <a:srgbClr val="005C46"/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7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3.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dołączenie wydruku z </a:t>
            </a:r>
            <a:r>
              <a:rPr lang="pl-PL" sz="157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JEDNOOSOBOWA DZIAŁALNOŚĆ GOSPODARCZA</a:t>
            </a:r>
            <a:endParaRPr lang="en-IN" sz="157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18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868FB2FC-C25A-4870-AB24-5841A76E5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1" y="1118381"/>
            <a:ext cx="5155200" cy="34805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FA7C739B-2629-4B0D-8AC8-D0EFE67EFB46}"/>
              </a:ext>
            </a:extLst>
          </p:cNvPr>
          <p:cNvSpPr txBox="1"/>
          <p:nvPr/>
        </p:nvSpPr>
        <p:spPr>
          <a:xfrm>
            <a:off x="666711" y="5030961"/>
            <a:ext cx="5155200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złożyłeś więcej niż jeden wniosek, to z listy wybierz ten, do którego chcesz dołączyć dokumenty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208C8726-F9A8-4080-9491-EFE170064B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978435" y="3467015"/>
            <a:ext cx="3211934" cy="296505"/>
          </a:xfrm>
          <a:prstGeom prst="bentConnector3">
            <a:avLst>
              <a:gd name="adj1" fmla="val 9999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6E373EEE-5C8A-4627-A7B7-96A0124D751C}"/>
              </a:ext>
            </a:extLst>
          </p:cNvPr>
          <p:cNvSpPr txBox="1"/>
          <p:nvPr/>
        </p:nvSpPr>
        <p:spPr>
          <a:xfrm>
            <a:off x="6398285" y="5030961"/>
            <a:ext cx="4831816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formę prawną swojej firmy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683EA786-6706-41D2-B3A1-148922A0A0CE}"/>
              </a:ext>
            </a:extLst>
          </p:cNvPr>
          <p:cNvSpPr txBox="1"/>
          <p:nvPr/>
        </p:nvSpPr>
        <p:spPr>
          <a:xfrm>
            <a:off x="6413527" y="5377008"/>
            <a:ext cx="5190644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" name="Obraz 60">
            <a:extLst>
              <a:ext uri="{FF2B5EF4-FFF2-40B4-BE49-F238E27FC236}">
                <a16:creationId xmlns:a16="http://schemas.microsoft.com/office/drawing/2014/main" id="{BF3A1725-17F2-4E88-AAEB-0FF47F6E67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27" y="1118381"/>
            <a:ext cx="5129533" cy="34445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Łącznik: łamany 41">
            <a:extLst>
              <a:ext uri="{FF2B5EF4-FFF2-40B4-BE49-F238E27FC236}">
                <a16:creationId xmlns:a16="http://schemas.microsoft.com/office/drawing/2014/main" id="{858EBCC5-8A5D-4C42-9D55-11253A00C3BC}"/>
              </a:ext>
            </a:extLst>
          </p:cNvPr>
          <p:cNvCxnSpPr>
            <a:cxnSpLocks/>
          </p:cNvCxnSpPr>
          <p:nvPr/>
        </p:nvCxnSpPr>
        <p:spPr>
          <a:xfrm flipV="1">
            <a:off x="6249427" y="3615268"/>
            <a:ext cx="1723001" cy="1555859"/>
          </a:xfrm>
          <a:prstGeom prst="bentConnector3">
            <a:avLst>
              <a:gd name="adj1" fmla="val -859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rostokąt 47">
            <a:extLst>
              <a:ext uri="{FF2B5EF4-FFF2-40B4-BE49-F238E27FC236}">
                <a16:creationId xmlns:a16="http://schemas.microsoft.com/office/drawing/2014/main" id="{C1A6B56F-9634-46C3-82FB-02DBD1A0DFEC}"/>
              </a:ext>
            </a:extLst>
          </p:cNvPr>
          <p:cNvSpPr/>
          <p:nvPr/>
        </p:nvSpPr>
        <p:spPr>
          <a:xfrm rot="16200000">
            <a:off x="7646981" y="3358281"/>
            <a:ext cx="1236908" cy="211867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Łącznik: łamany 49">
            <a:extLst>
              <a:ext uri="{FF2B5EF4-FFF2-40B4-BE49-F238E27FC236}">
                <a16:creationId xmlns:a16="http://schemas.microsoft.com/office/drawing/2014/main" id="{FBDDA9FE-55D9-427D-8A4E-4805B919EA6B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629671" y="4610763"/>
            <a:ext cx="1085379" cy="71092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rostokąt 56">
            <a:extLst>
              <a:ext uri="{FF2B5EF4-FFF2-40B4-BE49-F238E27FC236}">
                <a16:creationId xmlns:a16="http://schemas.microsoft.com/office/drawing/2014/main" id="{D212E71C-6AC7-4DF8-A93D-AA405B442254}"/>
              </a:ext>
            </a:extLst>
          </p:cNvPr>
          <p:cNvSpPr/>
          <p:nvPr/>
        </p:nvSpPr>
        <p:spPr>
          <a:xfrm>
            <a:off x="6528391" y="1913860"/>
            <a:ext cx="1842978" cy="13313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1A43C340-7DC8-424D-8DEF-C45DF4BA5110}"/>
              </a:ext>
            </a:extLst>
          </p:cNvPr>
          <p:cNvSpPr/>
          <p:nvPr/>
        </p:nvSpPr>
        <p:spPr>
          <a:xfrm>
            <a:off x="1053001" y="2278567"/>
            <a:ext cx="2091639" cy="143617"/>
          </a:xfrm>
          <a:prstGeom prst="rect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56B73DD1-DCF3-45A1-ACF6-06DF64F37A82}"/>
              </a:ext>
            </a:extLst>
          </p:cNvPr>
          <p:cNvSpPr/>
          <p:nvPr/>
        </p:nvSpPr>
        <p:spPr>
          <a:xfrm>
            <a:off x="963217" y="2587675"/>
            <a:ext cx="2091639" cy="14361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924559F5-E52B-4C73-8BAC-CAF91F2E3425}"/>
              </a:ext>
            </a:extLst>
          </p:cNvPr>
          <p:cNvSpPr/>
          <p:nvPr/>
        </p:nvSpPr>
        <p:spPr>
          <a:xfrm>
            <a:off x="919262" y="1908618"/>
            <a:ext cx="2091639" cy="14361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19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9E20C339-6F43-46E5-A015-472417709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8" y="918262"/>
            <a:ext cx="5151600" cy="55107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C91EDBB-B520-4F16-A6E7-8E4406F892C7}"/>
              </a:ext>
            </a:extLst>
          </p:cNvPr>
          <p:cNvSpPr/>
          <p:nvPr/>
        </p:nvSpPr>
        <p:spPr>
          <a:xfrm>
            <a:off x="2462767" y="1973561"/>
            <a:ext cx="1317495" cy="3381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2160128F-E20E-4917-9771-1F7CCBB57193}"/>
              </a:ext>
            </a:extLst>
          </p:cNvPr>
          <p:cNvSpPr/>
          <p:nvPr/>
        </p:nvSpPr>
        <p:spPr>
          <a:xfrm>
            <a:off x="2453707" y="2684930"/>
            <a:ext cx="1317495" cy="3381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127C540-D759-4716-8118-0F2F75043098}"/>
              </a:ext>
            </a:extLst>
          </p:cNvPr>
          <p:cNvSpPr/>
          <p:nvPr/>
        </p:nvSpPr>
        <p:spPr>
          <a:xfrm>
            <a:off x="2307348" y="3396299"/>
            <a:ext cx="1317495" cy="3381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2BC0395-4D54-45EA-A850-A8CD123961C1}"/>
              </a:ext>
            </a:extLst>
          </p:cNvPr>
          <p:cNvSpPr txBox="1"/>
          <p:nvPr/>
        </p:nvSpPr>
        <p:spPr>
          <a:xfrm>
            <a:off x="6302654" y="2274007"/>
            <a:ext cx="4495976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załączenia wyłącznie wydruku z CEIDG, należy wybrać tę opcję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Łącznik: łamany 41">
            <a:extLst>
              <a:ext uri="{FF2B5EF4-FFF2-40B4-BE49-F238E27FC236}">
                <a16:creationId xmlns:a16="http://schemas.microsoft.com/office/drawing/2014/main" id="{858EBCC5-8A5D-4C42-9D55-11253A00C3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88846" y="2510461"/>
            <a:ext cx="2212826" cy="169203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3747289-49FB-4B9D-B7A6-A4B78D882696}"/>
              </a:ext>
            </a:extLst>
          </p:cNvPr>
          <p:cNvSpPr txBox="1"/>
          <p:nvPr/>
        </p:nvSpPr>
        <p:spPr>
          <a:xfrm>
            <a:off x="6327392" y="3380643"/>
            <a:ext cx="5517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wydruk z CEIDG.</a:t>
            </a:r>
          </a:p>
          <a:p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KB)</a:t>
            </a:r>
            <a:endParaRPr lang="en-US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Łącznik: łamany 27">
            <a:extLst>
              <a:ext uri="{FF2B5EF4-FFF2-40B4-BE49-F238E27FC236}">
                <a16:creationId xmlns:a16="http://schemas.microsoft.com/office/drawing/2014/main" id="{B9A18EA0-1D56-4F26-AE9D-E7886CECE4C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48831" y="3520810"/>
            <a:ext cx="2520645" cy="2201627"/>
          </a:xfrm>
          <a:prstGeom prst="bentConnector3">
            <a:avLst>
              <a:gd name="adj1" fmla="val 1394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DCDCF86-76E9-4211-B0A8-3117D73199F2}"/>
              </a:ext>
            </a:extLst>
          </p:cNvPr>
          <p:cNvSpPr txBox="1"/>
          <p:nvPr/>
        </p:nvSpPr>
        <p:spPr>
          <a:xfrm>
            <a:off x="6302653" y="4438277"/>
            <a:ext cx="5282183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datę wygenerowania wydruku z CEIDG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AE93132F-824E-4430-8B05-B95C8BDCCD6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56334" y="4621624"/>
            <a:ext cx="2429994" cy="1568884"/>
          </a:xfrm>
          <a:prstGeom prst="bentConnector3">
            <a:avLst>
              <a:gd name="adj1" fmla="val 273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8000">
                <a:srgbClr val="005C46"/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7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3.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dołączenie wydruku z </a:t>
            </a:r>
            <a:r>
              <a:rPr lang="pl-PL" sz="157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JEDNOOSOBOWA DZIAŁALNOŚĆ GOSPODARCZA</a:t>
            </a:r>
            <a:endParaRPr lang="en-IN" sz="157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3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A2582D4-46DD-4364-80B3-949BFB78C8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</a:blip>
          <a:srcRect l="8329" r="8329"/>
          <a:stretch>
            <a:fillRect/>
          </a:stretch>
        </p:blipFill>
        <p:spPr/>
      </p:pic>
      <p:sp>
        <p:nvSpPr>
          <p:cNvPr id="98" name="Freeform 22">
            <a:extLst>
              <a:ext uri="{FF2B5EF4-FFF2-40B4-BE49-F238E27FC236}">
                <a16:creationId xmlns:a16="http://schemas.microsoft.com/office/drawing/2014/main" id="{13AB6D32-B347-4CB6-B68C-FD7B20DBB2CF}"/>
              </a:ext>
            </a:extLst>
          </p:cNvPr>
          <p:cNvSpPr>
            <a:spLocks/>
          </p:cNvSpPr>
          <p:nvPr/>
        </p:nvSpPr>
        <p:spPr bwMode="auto">
          <a:xfrm>
            <a:off x="4290062" y="-3175"/>
            <a:ext cx="7901939" cy="6861175"/>
          </a:xfrm>
          <a:custGeom>
            <a:avLst/>
            <a:gdLst>
              <a:gd name="T0" fmla="*/ 621 w 2004"/>
              <a:gd name="T1" fmla="*/ 0 h 1748"/>
              <a:gd name="T2" fmla="*/ 0 w 2004"/>
              <a:gd name="T3" fmla="*/ 350 h 1748"/>
              <a:gd name="T4" fmla="*/ 1971 w 2004"/>
              <a:gd name="T5" fmla="*/ 1748 h 1748"/>
              <a:gd name="T6" fmla="*/ 2004 w 2004"/>
              <a:gd name="T7" fmla="*/ 1748 h 1748"/>
              <a:gd name="T8" fmla="*/ 2004 w 2004"/>
              <a:gd name="T9" fmla="*/ 0 h 1748"/>
              <a:gd name="T10" fmla="*/ 621 w 2004"/>
              <a:gd name="T11" fmla="*/ 0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4" h="1748">
                <a:moveTo>
                  <a:pt x="621" y="0"/>
                </a:moveTo>
                <a:lnTo>
                  <a:pt x="0" y="350"/>
                </a:lnTo>
                <a:lnTo>
                  <a:pt x="1971" y="1748"/>
                </a:lnTo>
                <a:lnTo>
                  <a:pt x="2004" y="1748"/>
                </a:lnTo>
                <a:lnTo>
                  <a:pt x="2004" y="0"/>
                </a:lnTo>
                <a:lnTo>
                  <a:pt x="621" y="0"/>
                </a:lnTo>
                <a:close/>
              </a:path>
            </a:pathLst>
          </a:custGeom>
          <a:solidFill>
            <a:srgbClr val="30303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" name="Picture Placeholder 90">
            <a:extLst>
              <a:ext uri="{FF2B5EF4-FFF2-40B4-BE49-F238E27FC236}">
                <a16:creationId xmlns:a16="http://schemas.microsoft.com/office/drawing/2014/main" id="{5D4C2214-BA44-472B-88F1-2201AF816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7692" b="7692"/>
          <a:stretch>
            <a:fillRect/>
          </a:stretch>
        </p:blipFill>
        <p:spPr/>
      </p:pic>
      <p:sp>
        <p:nvSpPr>
          <p:cNvPr id="56" name="Freeform 17">
            <a:extLst>
              <a:ext uri="{FF2B5EF4-FFF2-40B4-BE49-F238E27FC236}">
                <a16:creationId xmlns:a16="http://schemas.microsoft.com/office/drawing/2014/main" id="{EB6BCEDE-8BAE-4E41-8993-F2E4F0881472}"/>
              </a:ext>
            </a:extLst>
          </p:cNvPr>
          <p:cNvSpPr>
            <a:spLocks/>
          </p:cNvSpPr>
          <p:nvPr/>
        </p:nvSpPr>
        <p:spPr bwMode="auto">
          <a:xfrm>
            <a:off x="4290063" y="-3175"/>
            <a:ext cx="2466144" cy="1504555"/>
          </a:xfrm>
          <a:custGeom>
            <a:avLst/>
            <a:gdLst>
              <a:gd name="T0" fmla="*/ 953 w 960"/>
              <a:gd name="T1" fmla="*/ 0 h 589"/>
              <a:gd name="T2" fmla="*/ 0 w 960"/>
              <a:gd name="T3" fmla="*/ 538 h 589"/>
              <a:gd name="T4" fmla="*/ 73 w 960"/>
              <a:gd name="T5" fmla="*/ 589 h 589"/>
              <a:gd name="T6" fmla="*/ 960 w 960"/>
              <a:gd name="T7" fmla="*/ 0 h 589"/>
              <a:gd name="T8" fmla="*/ 953 w 960"/>
              <a:gd name="T9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589">
                <a:moveTo>
                  <a:pt x="953" y="0"/>
                </a:moveTo>
                <a:lnTo>
                  <a:pt x="0" y="538"/>
                </a:lnTo>
                <a:lnTo>
                  <a:pt x="73" y="589"/>
                </a:lnTo>
                <a:lnTo>
                  <a:pt x="960" y="0"/>
                </a:lnTo>
                <a:lnTo>
                  <a:pt x="953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Subtitle 6">
            <a:extLst>
              <a:ext uri="{FF2B5EF4-FFF2-40B4-BE49-F238E27FC236}">
                <a16:creationId xmlns:a16="http://schemas.microsoft.com/office/drawing/2014/main" id="{E66510DF-3DDA-4A6A-A1F6-50888C9C68EB}"/>
              </a:ext>
            </a:extLst>
          </p:cNvPr>
          <p:cNvSpPr txBox="1">
            <a:spLocks/>
          </p:cNvSpPr>
          <p:nvPr/>
        </p:nvSpPr>
        <p:spPr>
          <a:xfrm>
            <a:off x="395602" y="3599068"/>
            <a:ext cx="7275962" cy="1860333"/>
          </a:xfrm>
          <a:prstGeom prst="rect">
            <a:avLst/>
          </a:prstGeom>
        </p:spPr>
        <p:txBody>
          <a:bodyPr vert="horz" lIns="91440" tIns="45720" rIns="91440" bIns="45720" numCol="2" spcCol="4572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>
              <a:lnSpc>
                <a:spcPct val="107000"/>
              </a:lnSpc>
              <a:spcAft>
                <a:spcPts val="60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Beneficjent, który otrzymał subwencję finansową i nadal ma czynną umowę (nie zwrócił środków finansowych) zobowiązany jest     do 31 grudnia 2020 r. złożyć           w Banku dokumenty potwierdzające jego umocowanie do zawarcia umowy.</a:t>
            </a:r>
          </a:p>
          <a:p>
            <a:pPr marL="457200" algn="l">
              <a:lnSpc>
                <a:spcPct val="107000"/>
              </a:lnSpc>
              <a:spcAft>
                <a:spcPts val="600"/>
              </a:spcAf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  <a:spcAft>
                <a:spcPts val="60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W przypadku dokumentacji (Pełnomocnictwo, Oświadczenie) tylko dokumenty  opatrzone kwalifikowanym podpisem elektronicznym można dołączyć      za pośrednictwem bankowości elektronicznej wchodząc                na dedykowany Wniosek Umocowanie.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111" name="Subtitle 6">
            <a:extLst>
              <a:ext uri="{FF2B5EF4-FFF2-40B4-BE49-F238E27FC236}">
                <a16:creationId xmlns:a16="http://schemas.microsoft.com/office/drawing/2014/main" id="{631034D1-5EDF-4481-9CF9-268AD9D54A49}"/>
              </a:ext>
            </a:extLst>
          </p:cNvPr>
          <p:cNvSpPr txBox="1">
            <a:spLocks/>
          </p:cNvSpPr>
          <p:nvPr/>
        </p:nvSpPr>
        <p:spPr>
          <a:xfrm>
            <a:off x="2289485" y="2812960"/>
            <a:ext cx="3233650" cy="34528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8364"/>
                </a:solidFill>
                <a:latin typeface="+mn-lt"/>
                <a:cs typeface="Times New Roman" panose="02020603050405020304" pitchFamily="18" charset="0"/>
              </a:rPr>
              <a:t>I. PRZED WNIOSKIEM</a:t>
            </a:r>
            <a:endParaRPr lang="en-US" sz="1800" b="1" dirty="0">
              <a:solidFill>
                <a:srgbClr val="008364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8D3BE81-50C1-491A-8481-7C95B42B799D}"/>
              </a:ext>
            </a:extLst>
          </p:cNvPr>
          <p:cNvGrpSpPr/>
          <p:nvPr/>
        </p:nvGrpSpPr>
        <p:grpSpPr>
          <a:xfrm>
            <a:off x="1304847" y="2561306"/>
            <a:ext cx="848591" cy="848591"/>
            <a:chOff x="7202480" y="944186"/>
            <a:chExt cx="848591" cy="848591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26BBAB7-2621-43EA-A8F4-D2CC27A07759}"/>
                </a:ext>
              </a:extLst>
            </p:cNvPr>
            <p:cNvSpPr/>
            <p:nvPr/>
          </p:nvSpPr>
          <p:spPr>
            <a:xfrm>
              <a:off x="7202480" y="944186"/>
              <a:ext cx="848591" cy="848591"/>
            </a:xfrm>
            <a:prstGeom prst="ellipse">
              <a:avLst/>
            </a:prstGeom>
            <a:solidFill>
              <a:srgbClr val="008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53D005C3-B052-41CD-BC38-F51C6835A46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379313" y="1065987"/>
              <a:ext cx="468000" cy="525813"/>
            </a:xfrm>
            <a:custGeom>
              <a:avLst/>
              <a:gdLst>
                <a:gd name="T0" fmla="*/ 120 w 143"/>
                <a:gd name="T1" fmla="*/ 48 h 160"/>
                <a:gd name="T2" fmla="*/ 130 w 143"/>
                <a:gd name="T3" fmla="*/ 38 h 160"/>
                <a:gd name="T4" fmla="*/ 120 w 143"/>
                <a:gd name="T5" fmla="*/ 29 h 160"/>
                <a:gd name="T6" fmla="*/ 110 w 143"/>
                <a:gd name="T7" fmla="*/ 39 h 160"/>
                <a:gd name="T8" fmla="*/ 78 w 143"/>
                <a:gd name="T9" fmla="*/ 27 h 160"/>
                <a:gd name="T10" fmla="*/ 78 w 143"/>
                <a:gd name="T11" fmla="*/ 14 h 160"/>
                <a:gd name="T12" fmla="*/ 92 w 143"/>
                <a:gd name="T13" fmla="*/ 14 h 160"/>
                <a:gd name="T14" fmla="*/ 92 w 143"/>
                <a:gd name="T15" fmla="*/ 0 h 160"/>
                <a:gd name="T16" fmla="*/ 52 w 143"/>
                <a:gd name="T17" fmla="*/ 0 h 160"/>
                <a:gd name="T18" fmla="*/ 52 w 143"/>
                <a:gd name="T19" fmla="*/ 14 h 160"/>
                <a:gd name="T20" fmla="*/ 65 w 143"/>
                <a:gd name="T21" fmla="*/ 14 h 160"/>
                <a:gd name="T22" fmla="*/ 65 w 143"/>
                <a:gd name="T23" fmla="*/ 27 h 160"/>
                <a:gd name="T24" fmla="*/ 33 w 143"/>
                <a:gd name="T25" fmla="*/ 39 h 160"/>
                <a:gd name="T26" fmla="*/ 23 w 143"/>
                <a:gd name="T27" fmla="*/ 29 h 160"/>
                <a:gd name="T28" fmla="*/ 14 w 143"/>
                <a:gd name="T29" fmla="*/ 38 h 160"/>
                <a:gd name="T30" fmla="*/ 23 w 143"/>
                <a:gd name="T31" fmla="*/ 48 h 160"/>
                <a:gd name="T32" fmla="*/ 10 w 143"/>
                <a:gd name="T33" fmla="*/ 120 h 160"/>
                <a:gd name="T34" fmla="*/ 72 w 143"/>
                <a:gd name="T35" fmla="*/ 160 h 160"/>
                <a:gd name="T36" fmla="*/ 133 w 143"/>
                <a:gd name="T37" fmla="*/ 120 h 160"/>
                <a:gd name="T38" fmla="*/ 120 w 143"/>
                <a:gd name="T39" fmla="*/ 48 h 160"/>
                <a:gd name="T40" fmla="*/ 72 w 143"/>
                <a:gd name="T41" fmla="*/ 147 h 160"/>
                <a:gd name="T42" fmla="*/ 22 w 143"/>
                <a:gd name="T43" fmla="*/ 114 h 160"/>
                <a:gd name="T44" fmla="*/ 34 w 143"/>
                <a:gd name="T45" fmla="*/ 56 h 160"/>
                <a:gd name="T46" fmla="*/ 92 w 143"/>
                <a:gd name="T47" fmla="*/ 44 h 160"/>
                <a:gd name="T48" fmla="*/ 125 w 143"/>
                <a:gd name="T49" fmla="*/ 94 h 160"/>
                <a:gd name="T50" fmla="*/ 72 w 143"/>
                <a:gd name="T51" fmla="*/ 147 h 160"/>
                <a:gd name="T52" fmla="*/ 72 w 143"/>
                <a:gd name="T53" fmla="*/ 54 h 160"/>
                <a:gd name="T54" fmla="*/ 72 w 143"/>
                <a:gd name="T55" fmla="*/ 94 h 160"/>
                <a:gd name="T56" fmla="*/ 32 w 143"/>
                <a:gd name="T57" fmla="*/ 94 h 160"/>
                <a:gd name="T58" fmla="*/ 56 w 143"/>
                <a:gd name="T59" fmla="*/ 131 h 160"/>
                <a:gd name="T60" fmla="*/ 100 w 143"/>
                <a:gd name="T61" fmla="*/ 122 h 160"/>
                <a:gd name="T62" fmla="*/ 109 w 143"/>
                <a:gd name="T63" fmla="*/ 78 h 160"/>
                <a:gd name="T64" fmla="*/ 72 w 143"/>
                <a:gd name="T65" fmla="*/ 5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160">
                  <a:moveTo>
                    <a:pt x="120" y="48"/>
                  </a:moveTo>
                  <a:cubicBezTo>
                    <a:pt x="130" y="38"/>
                    <a:pt x="130" y="38"/>
                    <a:pt x="130" y="3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1" y="33"/>
                    <a:pt x="90" y="28"/>
                    <a:pt x="78" y="27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54" y="28"/>
                    <a:pt x="43" y="33"/>
                    <a:pt x="33" y="3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" y="67"/>
                    <a:pt x="0" y="96"/>
                    <a:pt x="10" y="120"/>
                  </a:cubicBezTo>
                  <a:cubicBezTo>
                    <a:pt x="21" y="145"/>
                    <a:pt x="45" y="160"/>
                    <a:pt x="72" y="160"/>
                  </a:cubicBezTo>
                  <a:cubicBezTo>
                    <a:pt x="98" y="160"/>
                    <a:pt x="122" y="145"/>
                    <a:pt x="133" y="120"/>
                  </a:cubicBezTo>
                  <a:cubicBezTo>
                    <a:pt x="143" y="96"/>
                    <a:pt x="138" y="67"/>
                    <a:pt x="120" y="48"/>
                  </a:cubicBezTo>
                  <a:close/>
                  <a:moveTo>
                    <a:pt x="72" y="147"/>
                  </a:moveTo>
                  <a:cubicBezTo>
                    <a:pt x="50" y="147"/>
                    <a:pt x="31" y="134"/>
                    <a:pt x="22" y="114"/>
                  </a:cubicBezTo>
                  <a:cubicBezTo>
                    <a:pt x="14" y="94"/>
                    <a:pt x="19" y="71"/>
                    <a:pt x="34" y="56"/>
                  </a:cubicBezTo>
                  <a:cubicBezTo>
                    <a:pt x="49" y="41"/>
                    <a:pt x="72" y="36"/>
                    <a:pt x="92" y="44"/>
                  </a:cubicBezTo>
                  <a:cubicBezTo>
                    <a:pt x="112" y="53"/>
                    <a:pt x="125" y="72"/>
                    <a:pt x="125" y="94"/>
                  </a:cubicBezTo>
                  <a:cubicBezTo>
                    <a:pt x="125" y="123"/>
                    <a:pt x="101" y="147"/>
                    <a:pt x="72" y="147"/>
                  </a:cubicBezTo>
                  <a:close/>
                  <a:moveTo>
                    <a:pt x="72" y="54"/>
                  </a:moveTo>
                  <a:cubicBezTo>
                    <a:pt x="72" y="94"/>
                    <a:pt x="72" y="94"/>
                    <a:pt x="7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110"/>
                    <a:pt x="41" y="124"/>
                    <a:pt x="56" y="131"/>
                  </a:cubicBezTo>
                  <a:cubicBezTo>
                    <a:pt x="71" y="137"/>
                    <a:pt x="89" y="133"/>
                    <a:pt x="100" y="122"/>
                  </a:cubicBezTo>
                  <a:cubicBezTo>
                    <a:pt x="111" y="110"/>
                    <a:pt x="115" y="93"/>
                    <a:pt x="109" y="78"/>
                  </a:cubicBezTo>
                  <a:cubicBezTo>
                    <a:pt x="102" y="63"/>
                    <a:pt x="88" y="54"/>
                    <a:pt x="7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8" name="Obraz 27">
            <a:extLst>
              <a:ext uri="{FF2B5EF4-FFF2-40B4-BE49-F238E27FC236}">
                <a16:creationId xmlns:a16="http://schemas.microsoft.com/office/drawing/2014/main" id="{09E81DF1-0864-4F07-994F-0D28DD3455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7D537300-C3A8-4A91-9939-C377DA546F57}"/>
              </a:ext>
            </a:extLst>
          </p:cNvPr>
          <p:cNvGrpSpPr>
            <a:grpSpLocks noChangeAspect="1"/>
          </p:cNvGrpSpPr>
          <p:nvPr/>
        </p:nvGrpSpPr>
        <p:grpSpPr>
          <a:xfrm>
            <a:off x="8067166" y="5307505"/>
            <a:ext cx="682281" cy="684000"/>
            <a:chOff x="7752615" y="4995271"/>
            <a:chExt cx="1258888" cy="1262063"/>
          </a:xfrm>
        </p:grpSpPr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9871C3EC-07B1-4A7D-8AA3-F4543EC6F8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52615" y="4995271"/>
              <a:ext cx="1258888" cy="1262063"/>
            </a:xfrm>
            <a:prstGeom prst="ellipse">
              <a:avLst/>
            </a:prstGeom>
            <a:solidFill>
              <a:srgbClr val="CAD2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AD238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5728A0B0-CC43-460A-9243-547773A91F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073978" y="5331006"/>
              <a:ext cx="616163" cy="590593"/>
            </a:xfrm>
            <a:custGeom>
              <a:avLst/>
              <a:gdLst>
                <a:gd name="T0" fmla="*/ 84 w 84"/>
                <a:gd name="T1" fmla="*/ 30 h 80"/>
                <a:gd name="T2" fmla="*/ 81 w 84"/>
                <a:gd name="T3" fmla="*/ 28 h 80"/>
                <a:gd name="T4" fmla="*/ 56 w 84"/>
                <a:gd name="T5" fmla="*/ 24 h 80"/>
                <a:gd name="T6" fmla="*/ 45 w 84"/>
                <a:gd name="T7" fmla="*/ 2 h 80"/>
                <a:gd name="T8" fmla="*/ 42 w 84"/>
                <a:gd name="T9" fmla="*/ 0 h 80"/>
                <a:gd name="T10" fmla="*/ 39 w 84"/>
                <a:gd name="T11" fmla="*/ 2 h 80"/>
                <a:gd name="T12" fmla="*/ 28 w 84"/>
                <a:gd name="T13" fmla="*/ 24 h 80"/>
                <a:gd name="T14" fmla="*/ 3 w 84"/>
                <a:gd name="T15" fmla="*/ 28 h 80"/>
                <a:gd name="T16" fmla="*/ 0 w 84"/>
                <a:gd name="T17" fmla="*/ 30 h 80"/>
                <a:gd name="T18" fmla="*/ 1 w 84"/>
                <a:gd name="T19" fmla="*/ 34 h 80"/>
                <a:gd name="T20" fmla="*/ 19 w 84"/>
                <a:gd name="T21" fmla="*/ 51 h 80"/>
                <a:gd name="T22" fmla="*/ 15 w 84"/>
                <a:gd name="T23" fmla="*/ 76 h 80"/>
                <a:gd name="T24" fmla="*/ 16 w 84"/>
                <a:gd name="T25" fmla="*/ 79 h 80"/>
                <a:gd name="T26" fmla="*/ 20 w 84"/>
                <a:gd name="T27" fmla="*/ 80 h 80"/>
                <a:gd name="T28" fmla="*/ 42 w 84"/>
                <a:gd name="T29" fmla="*/ 68 h 80"/>
                <a:gd name="T30" fmla="*/ 64 w 84"/>
                <a:gd name="T31" fmla="*/ 80 h 80"/>
                <a:gd name="T32" fmla="*/ 66 w 84"/>
                <a:gd name="T33" fmla="*/ 80 h 80"/>
                <a:gd name="T34" fmla="*/ 68 w 84"/>
                <a:gd name="T35" fmla="*/ 79 h 80"/>
                <a:gd name="T36" fmla="*/ 69 w 84"/>
                <a:gd name="T37" fmla="*/ 76 h 80"/>
                <a:gd name="T38" fmla="*/ 65 w 84"/>
                <a:gd name="T39" fmla="*/ 51 h 80"/>
                <a:gd name="T40" fmla="*/ 83 w 84"/>
                <a:gd name="T41" fmla="*/ 34 h 80"/>
                <a:gd name="T42" fmla="*/ 84 w 84"/>
                <a:gd name="T43" fmla="*/ 30 h 80"/>
                <a:gd name="T44" fmla="*/ 59 w 84"/>
                <a:gd name="T45" fmla="*/ 48 h 80"/>
                <a:gd name="T46" fmla="*/ 58 w 84"/>
                <a:gd name="T47" fmla="*/ 51 h 80"/>
                <a:gd name="T48" fmla="*/ 61 w 84"/>
                <a:gd name="T49" fmla="*/ 71 h 80"/>
                <a:gd name="T50" fmla="*/ 44 w 84"/>
                <a:gd name="T51" fmla="*/ 61 h 80"/>
                <a:gd name="T52" fmla="*/ 42 w 84"/>
                <a:gd name="T53" fmla="*/ 61 h 80"/>
                <a:gd name="T54" fmla="*/ 41 w 84"/>
                <a:gd name="T55" fmla="*/ 61 h 80"/>
                <a:gd name="T56" fmla="*/ 23 w 84"/>
                <a:gd name="T57" fmla="*/ 71 h 80"/>
                <a:gd name="T58" fmla="*/ 26 w 84"/>
                <a:gd name="T59" fmla="*/ 51 h 80"/>
                <a:gd name="T60" fmla="*/ 25 w 84"/>
                <a:gd name="T61" fmla="*/ 48 h 80"/>
                <a:gd name="T62" fmla="*/ 11 w 84"/>
                <a:gd name="T63" fmla="*/ 34 h 80"/>
                <a:gd name="T64" fmla="*/ 31 w 84"/>
                <a:gd name="T65" fmla="*/ 31 h 80"/>
                <a:gd name="T66" fmla="*/ 33 w 84"/>
                <a:gd name="T67" fmla="*/ 29 h 80"/>
                <a:gd name="T68" fmla="*/ 42 w 84"/>
                <a:gd name="T69" fmla="*/ 11 h 80"/>
                <a:gd name="T70" fmla="*/ 51 w 84"/>
                <a:gd name="T71" fmla="*/ 29 h 80"/>
                <a:gd name="T72" fmla="*/ 54 w 84"/>
                <a:gd name="T73" fmla="*/ 31 h 80"/>
                <a:gd name="T74" fmla="*/ 73 w 84"/>
                <a:gd name="T75" fmla="*/ 34 h 80"/>
                <a:gd name="T76" fmla="*/ 59 w 84"/>
                <a:gd name="T77" fmla="*/ 48 h 80"/>
                <a:gd name="T78" fmla="*/ 59 w 84"/>
                <a:gd name="T79" fmla="*/ 48 h 80"/>
                <a:gd name="T80" fmla="*/ 59 w 84"/>
                <a:gd name="T81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0">
                  <a:moveTo>
                    <a:pt x="84" y="30"/>
                  </a:moveTo>
                  <a:cubicBezTo>
                    <a:pt x="83" y="29"/>
                    <a:pt x="82" y="28"/>
                    <a:pt x="81" y="28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1"/>
                    <a:pt x="43" y="0"/>
                    <a:pt x="42" y="0"/>
                  </a:cubicBezTo>
                  <a:cubicBezTo>
                    <a:pt x="41" y="0"/>
                    <a:pt x="40" y="1"/>
                    <a:pt x="39" y="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1" y="29"/>
                    <a:pt x="0" y="30"/>
                  </a:cubicBezTo>
                  <a:cubicBezTo>
                    <a:pt x="0" y="32"/>
                    <a:pt x="0" y="33"/>
                    <a:pt x="1" y="3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7"/>
                    <a:pt x="15" y="79"/>
                    <a:pt x="16" y="79"/>
                  </a:cubicBezTo>
                  <a:cubicBezTo>
                    <a:pt x="17" y="80"/>
                    <a:pt x="19" y="80"/>
                    <a:pt x="20" y="80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5" y="80"/>
                    <a:pt x="65" y="80"/>
                    <a:pt x="66" y="80"/>
                  </a:cubicBezTo>
                  <a:cubicBezTo>
                    <a:pt x="67" y="80"/>
                    <a:pt x="67" y="80"/>
                    <a:pt x="68" y="79"/>
                  </a:cubicBezTo>
                  <a:cubicBezTo>
                    <a:pt x="69" y="79"/>
                    <a:pt x="69" y="77"/>
                    <a:pt x="69" y="76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3"/>
                    <a:pt x="84" y="32"/>
                    <a:pt x="84" y="30"/>
                  </a:cubicBezTo>
                  <a:close/>
                  <a:moveTo>
                    <a:pt x="59" y="48"/>
                  </a:moveTo>
                  <a:cubicBezTo>
                    <a:pt x="58" y="49"/>
                    <a:pt x="58" y="50"/>
                    <a:pt x="58" y="5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3" y="61"/>
                    <a:pt x="43" y="61"/>
                    <a:pt x="42" y="61"/>
                  </a:cubicBezTo>
                  <a:cubicBezTo>
                    <a:pt x="42" y="61"/>
                    <a:pt x="41" y="61"/>
                    <a:pt x="41" y="6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0"/>
                    <a:pt x="26" y="49"/>
                    <a:pt x="25" y="48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3" y="30"/>
                    <a:pt x="33" y="29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2" y="31"/>
                    <a:pt x="54" y="31"/>
                  </a:cubicBezTo>
                  <a:cubicBezTo>
                    <a:pt x="73" y="34"/>
                    <a:pt x="73" y="34"/>
                    <a:pt x="73" y="34"/>
                  </a:cubicBezTo>
                  <a:lnTo>
                    <a:pt x="59" y="48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AD238"/>
                </a:solidFill>
              </a:endParaRPr>
            </a:p>
          </p:txBody>
        </p:sp>
      </p:grpSp>
      <p:sp>
        <p:nvSpPr>
          <p:cNvPr id="36" name="Subtitle 6">
            <a:extLst>
              <a:ext uri="{FF2B5EF4-FFF2-40B4-BE49-F238E27FC236}">
                <a16:creationId xmlns:a16="http://schemas.microsoft.com/office/drawing/2014/main" id="{0231BFB7-BA87-49A9-BD15-39D989E1313F}"/>
              </a:ext>
            </a:extLst>
          </p:cNvPr>
          <p:cNvSpPr txBox="1">
            <a:spLocks/>
          </p:cNvSpPr>
          <p:nvPr/>
        </p:nvSpPr>
        <p:spPr>
          <a:xfrm>
            <a:off x="7989107" y="6079471"/>
            <a:ext cx="3233650" cy="34528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</a:t>
            </a:r>
            <a:endParaRPr lang="en-US" sz="1800" b="1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4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601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20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52516"/>
            <a:ext cx="1698025" cy="547215"/>
          </a:xfrm>
          <a:prstGeom prst="rect">
            <a:avLst/>
          </a:prstGeom>
        </p:spPr>
      </p:pic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208C8726-F9A8-4080-9491-EFE170064B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1007569" y="3043140"/>
            <a:ext cx="3211934" cy="296505"/>
          </a:xfrm>
          <a:prstGeom prst="bentConnector3">
            <a:avLst>
              <a:gd name="adj1" fmla="val 9999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: łamany 49">
            <a:extLst>
              <a:ext uri="{FF2B5EF4-FFF2-40B4-BE49-F238E27FC236}">
                <a16:creationId xmlns:a16="http://schemas.microsoft.com/office/drawing/2014/main" id="{FBDDA9FE-55D9-427D-8A4E-4805B919EA6B}"/>
              </a:ext>
            </a:extLst>
          </p:cNvPr>
          <p:cNvCxnSpPr>
            <a:cxnSpLocks/>
          </p:cNvCxnSpPr>
          <p:nvPr/>
        </p:nvCxnSpPr>
        <p:spPr>
          <a:xfrm flipV="1">
            <a:off x="3178115" y="4459253"/>
            <a:ext cx="2301543" cy="1129441"/>
          </a:xfrm>
          <a:prstGeom prst="bentConnector3">
            <a:avLst>
              <a:gd name="adj1" fmla="val 10013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84C697D9-18A5-448D-9DCA-E64D2F36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6" y="1142241"/>
            <a:ext cx="5151600" cy="30937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7CA2A26-10E0-429C-B927-55D774BD4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35" y="1130112"/>
            <a:ext cx="5151600" cy="26429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E4DFEF1-25EB-4C21-96A2-EEB794E6375E}"/>
              </a:ext>
            </a:extLst>
          </p:cNvPr>
          <p:cNvSpPr txBox="1"/>
          <p:nvPr/>
        </p:nvSpPr>
        <p:spPr>
          <a:xfrm>
            <a:off x="596929" y="4659095"/>
            <a:ext cx="477752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C7C6C46-EE64-4B9B-AC9A-211090CD4D30}"/>
              </a:ext>
            </a:extLst>
          </p:cNvPr>
          <p:cNvSpPr txBox="1"/>
          <p:nvPr/>
        </p:nvSpPr>
        <p:spPr>
          <a:xfrm>
            <a:off x="596929" y="5158872"/>
            <a:ext cx="5036923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Umocowanie do Banku należy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E367D6B-0B7B-4DAC-BE13-B41E22372EF8}"/>
              </a:ext>
            </a:extLst>
          </p:cNvPr>
          <p:cNvSpPr txBox="1"/>
          <p:nvPr/>
        </p:nvSpPr>
        <p:spPr>
          <a:xfrm>
            <a:off x="6354735" y="4628816"/>
            <a:ext cx="51516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Umocowanie do Banku otrzymasz taki komunikat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69DA8D1-0A72-4417-991A-646DBF23F75F}"/>
              </a:ext>
            </a:extLst>
          </p:cNvPr>
          <p:cNvCxnSpPr>
            <a:cxnSpLocks/>
          </p:cNvCxnSpPr>
          <p:nvPr/>
        </p:nvCxnSpPr>
        <p:spPr>
          <a:xfrm rot="16200000" flipV="1">
            <a:off x="9866378" y="3259110"/>
            <a:ext cx="2811497" cy="265003"/>
          </a:xfrm>
          <a:prstGeom prst="bentConnector3">
            <a:avLst>
              <a:gd name="adj1" fmla="val 1476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>
            <a:extLst>
              <a:ext uri="{FF2B5EF4-FFF2-40B4-BE49-F238E27FC236}">
                <a16:creationId xmlns:a16="http://schemas.microsoft.com/office/drawing/2014/main" id="{E0135604-B031-41A8-9CDA-0821EB166D0F}"/>
              </a:ext>
            </a:extLst>
          </p:cNvPr>
          <p:cNvSpPr/>
          <p:nvPr/>
        </p:nvSpPr>
        <p:spPr>
          <a:xfrm>
            <a:off x="6492473" y="1557726"/>
            <a:ext cx="4790788" cy="337318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B7060CB-C627-4133-A7BD-F5DDCECE08D3}"/>
              </a:ext>
            </a:extLst>
          </p:cNvPr>
          <p:cNvSpPr txBox="1"/>
          <p:nvPr/>
        </p:nvSpPr>
        <p:spPr>
          <a:xfrm>
            <a:off x="6343837" y="5379132"/>
            <a:ext cx="5162498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Dodatkowo, zostaniesz poinformowany, że możesz dołączyć dokumenty do kolejnego wniosku, który jeszcze nie został przez Ciebie uzupełniony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41DFB05A-3931-4C9F-8FBD-236290B916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79049" y="4399378"/>
            <a:ext cx="2183799" cy="243049"/>
          </a:xfrm>
          <a:prstGeom prst="bentConnector3">
            <a:avLst>
              <a:gd name="adj1" fmla="val 10055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8000">
                <a:srgbClr val="005C46"/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7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3.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dołączenie wydruku z </a:t>
            </a:r>
            <a:r>
              <a:rPr lang="pl-PL" sz="157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JEDNOOSOBOWA DZIAŁALNOŚĆ GOSPODARCZA</a:t>
            </a:r>
            <a:endParaRPr lang="en-IN" sz="157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05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21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DF74177D-1B2E-4E78-BF10-DBDA9FEB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6" y="869655"/>
            <a:ext cx="5155200" cy="362299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0AD64D0-2F85-4B4E-803E-570B7B6C2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91" y="833008"/>
            <a:ext cx="5097216" cy="36807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208C8726-F9A8-4080-9491-EFE170064B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0868" y="3391695"/>
            <a:ext cx="1426313" cy="1291854"/>
          </a:xfrm>
          <a:prstGeom prst="bentConnector3">
            <a:avLst>
              <a:gd name="adj1" fmla="val 8987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06A9FBC-CE32-4E0D-833F-50BEACF62F31}"/>
              </a:ext>
            </a:extLst>
          </p:cNvPr>
          <p:cNvSpPr txBox="1"/>
          <p:nvPr/>
        </p:nvSpPr>
        <p:spPr>
          <a:xfrm>
            <a:off x="685665" y="4670086"/>
            <a:ext cx="4620108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nie chcesz dołączyć dokumentów do kolejnego wniosku,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BF1B94CD-6402-4E2E-93F3-45B7BD40134B}"/>
              </a:ext>
            </a:extLst>
          </p:cNvPr>
          <p:cNvSpPr txBox="1"/>
          <p:nvPr/>
        </p:nvSpPr>
        <p:spPr>
          <a:xfrm>
            <a:off x="6270781" y="5303633"/>
            <a:ext cx="738768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zakończenia procesu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0" name="Łącznik: łamany 49">
            <a:extLst>
              <a:ext uri="{FF2B5EF4-FFF2-40B4-BE49-F238E27FC236}">
                <a16:creationId xmlns:a16="http://schemas.microsoft.com/office/drawing/2014/main" id="{FBDDA9FE-55D9-427D-8A4E-4805B919EA6B}"/>
              </a:ext>
            </a:extLst>
          </p:cNvPr>
          <p:cNvCxnSpPr>
            <a:cxnSpLocks/>
          </p:cNvCxnSpPr>
          <p:nvPr/>
        </p:nvCxnSpPr>
        <p:spPr>
          <a:xfrm flipV="1">
            <a:off x="3889092" y="4511687"/>
            <a:ext cx="1474477" cy="977705"/>
          </a:xfrm>
          <a:prstGeom prst="bentConnector3">
            <a:avLst>
              <a:gd name="adj1" fmla="val 9991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2A61E45-1F9D-4D57-AF37-262BA51C0CF3}"/>
              </a:ext>
            </a:extLst>
          </p:cNvPr>
          <p:cNvSpPr txBox="1"/>
          <p:nvPr/>
        </p:nvSpPr>
        <p:spPr>
          <a:xfrm>
            <a:off x="6291162" y="4690911"/>
            <a:ext cx="4670487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dołączyć dokumenty do kolejnego wniosku,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41DFB05A-3931-4C9F-8FBD-236290B916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45531" y="3930978"/>
            <a:ext cx="1925837" cy="213286"/>
          </a:xfrm>
          <a:prstGeom prst="bentConnector3">
            <a:avLst>
              <a:gd name="adj1" fmla="val 10037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4ADC673-FB97-4F98-8024-E4D2213C4752}"/>
              </a:ext>
            </a:extLst>
          </p:cNvPr>
          <p:cNvSpPr txBox="1"/>
          <p:nvPr/>
        </p:nvSpPr>
        <p:spPr>
          <a:xfrm>
            <a:off x="838065" y="5321420"/>
            <a:ext cx="738768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zakończenia procesu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1" name="Łącznik: łamany 40">
            <a:extLst>
              <a:ext uri="{FF2B5EF4-FFF2-40B4-BE49-F238E27FC236}">
                <a16:creationId xmlns:a16="http://schemas.microsoft.com/office/drawing/2014/main" id="{1A0834D5-24FC-48E5-84B4-B6AB86AF3837}"/>
              </a:ext>
            </a:extLst>
          </p:cNvPr>
          <p:cNvCxnSpPr>
            <a:cxnSpLocks/>
          </p:cNvCxnSpPr>
          <p:nvPr/>
        </p:nvCxnSpPr>
        <p:spPr>
          <a:xfrm flipV="1">
            <a:off x="9459686" y="4550407"/>
            <a:ext cx="1513114" cy="903336"/>
          </a:xfrm>
          <a:prstGeom prst="bentConnector3">
            <a:avLst>
              <a:gd name="adj1" fmla="val 10036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8000">
                <a:srgbClr val="005C46"/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7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3.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dołączenie wydruku z </a:t>
            </a:r>
            <a:r>
              <a:rPr lang="pl-PL" sz="157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JEDNOOSOBOWA DZIAŁALNOŚĆ GOSPODARCZA</a:t>
            </a:r>
            <a:endParaRPr lang="en-IN" sz="157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44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B05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4.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Oświadczenie – JEDNOOSOBOWA DZIAŁALNOŚĆ GOSPODARCZA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B050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22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6419092" y="874440"/>
            <a:ext cx="4985535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kliknięciu w te linki pobierzesz wzorcowe Pełnomocnictwo/Oświadczenie, które stanowią odpowiednio załącznik nr 2 i 3 do Umowy Subwencji Finansowej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AC2EDCFE-9023-42B5-BA3D-6FDE21CEA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" y="806416"/>
            <a:ext cx="5151600" cy="58953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5400000">
            <a:off x="4298752" y="1689682"/>
            <a:ext cx="2360654" cy="1233842"/>
          </a:xfrm>
          <a:prstGeom prst="bentConnector3">
            <a:avLst>
              <a:gd name="adj1" fmla="val 996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5400000">
            <a:off x="4437057" y="2100012"/>
            <a:ext cx="2859923" cy="912451"/>
          </a:xfrm>
          <a:prstGeom prst="bentConnector3">
            <a:avLst>
              <a:gd name="adj1" fmla="val 88991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DF89B84C-9C75-4378-9711-35B8140F0649}"/>
              </a:ext>
            </a:extLst>
          </p:cNvPr>
          <p:cNvSpPr/>
          <p:nvPr/>
        </p:nvSpPr>
        <p:spPr>
          <a:xfrm>
            <a:off x="3490332" y="3275062"/>
            <a:ext cx="1236908" cy="211867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6BE72AA0-C00C-49FD-92FF-D5AF9B98DA35}"/>
              </a:ext>
            </a:extLst>
          </p:cNvPr>
          <p:cNvSpPr/>
          <p:nvPr/>
        </p:nvSpPr>
        <p:spPr>
          <a:xfrm>
            <a:off x="4809098" y="3925235"/>
            <a:ext cx="554661" cy="16198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153E0F7-6E54-4E82-96C9-88EBEB0515D1}"/>
              </a:ext>
            </a:extLst>
          </p:cNvPr>
          <p:cNvSpPr/>
          <p:nvPr/>
        </p:nvSpPr>
        <p:spPr>
          <a:xfrm>
            <a:off x="1212144" y="4018630"/>
            <a:ext cx="601182" cy="211874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495007B-1AC5-4753-B375-B9462EAAE6A9}"/>
              </a:ext>
            </a:extLst>
          </p:cNvPr>
          <p:cNvSpPr txBox="1"/>
          <p:nvPr/>
        </p:nvSpPr>
        <p:spPr>
          <a:xfrm>
            <a:off x="6552312" y="2070764"/>
            <a:ext cx="44352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wybrać odpowiednią ścieżkę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781AE5FF-0D56-43DD-A0BD-1A82E8B300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5553" y="1991097"/>
            <a:ext cx="5999354" cy="2974308"/>
          </a:xfrm>
          <a:prstGeom prst="bentConnector3">
            <a:avLst>
              <a:gd name="adj1" fmla="val 10706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5400000">
            <a:off x="4344611" y="4092241"/>
            <a:ext cx="3346414" cy="106898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16BCEC6-D8CE-4314-A877-A9783E4937A2}"/>
              </a:ext>
            </a:extLst>
          </p:cNvPr>
          <p:cNvSpPr txBox="1"/>
          <p:nvPr/>
        </p:nvSpPr>
        <p:spPr>
          <a:xfrm>
            <a:off x="6564195" y="2584080"/>
            <a:ext cx="4144995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C7CE6E39-5E5E-452C-BD27-5ACB7D49ABAF}"/>
              </a:ext>
            </a:extLst>
          </p:cNvPr>
          <p:cNvGrpSpPr/>
          <p:nvPr/>
        </p:nvGrpSpPr>
        <p:grpSpPr>
          <a:xfrm>
            <a:off x="6997437" y="3223835"/>
            <a:ext cx="5012690" cy="1977390"/>
            <a:chOff x="6753684" y="3478251"/>
            <a:chExt cx="5012690" cy="1977390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5B9D046C-C5FE-4A96-A4E3-5FB8085AB4E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684" y="3478251"/>
              <a:ext cx="5012690" cy="197739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AB42A209-7FD8-4A13-AC17-72CD2D6FCA00}"/>
                </a:ext>
              </a:extLst>
            </p:cNvPr>
            <p:cNvSpPr/>
            <p:nvPr/>
          </p:nvSpPr>
          <p:spPr>
            <a:xfrm rot="16200000">
              <a:off x="8272209" y="4285235"/>
              <a:ext cx="936000" cy="216000"/>
            </a:xfrm>
            <a:prstGeom prst="rect">
              <a:avLst/>
            </a:prstGeom>
            <a:noFill/>
            <a:ln>
              <a:solidFill>
                <a:srgbClr val="CAD23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91381C6C-CD38-4263-AC4F-77F007D3E4A8}"/>
              </a:ext>
            </a:extLst>
          </p:cNvPr>
          <p:cNvSpPr txBox="1"/>
          <p:nvPr/>
        </p:nvSpPr>
        <p:spPr>
          <a:xfrm>
            <a:off x="6952548" y="5236590"/>
            <a:ext cx="4435200" cy="282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formę prawną swojej firmy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6C527B32-69A1-4565-8B62-E03381F5859B}"/>
              </a:ext>
            </a:extLst>
          </p:cNvPr>
          <p:cNvSpPr txBox="1"/>
          <p:nvPr/>
        </p:nvSpPr>
        <p:spPr>
          <a:xfrm>
            <a:off x="6952548" y="5558251"/>
            <a:ext cx="4144995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8E67DA6E-2FF5-4037-8AAA-231EB29A0927}"/>
              </a:ext>
            </a:extLst>
          </p:cNvPr>
          <p:cNvCxnSpPr>
            <a:cxnSpLocks/>
          </p:cNvCxnSpPr>
          <p:nvPr/>
        </p:nvCxnSpPr>
        <p:spPr>
          <a:xfrm flipV="1">
            <a:off x="6890251" y="3925235"/>
            <a:ext cx="1913181" cy="1452454"/>
          </a:xfrm>
          <a:prstGeom prst="bentConnector3">
            <a:avLst>
              <a:gd name="adj1" fmla="val -304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: łamany 45">
            <a:extLst>
              <a:ext uri="{FF2B5EF4-FFF2-40B4-BE49-F238E27FC236}">
                <a16:creationId xmlns:a16="http://schemas.microsoft.com/office/drawing/2014/main" id="{00B21986-86F2-4801-80F5-6CB5B22AB280}"/>
              </a:ext>
            </a:extLst>
          </p:cNvPr>
          <p:cNvCxnSpPr>
            <a:cxnSpLocks/>
          </p:cNvCxnSpPr>
          <p:nvPr/>
        </p:nvCxnSpPr>
        <p:spPr>
          <a:xfrm flipV="1">
            <a:off x="10473831" y="5068826"/>
            <a:ext cx="1066057" cy="828757"/>
          </a:xfrm>
          <a:prstGeom prst="bentConnector3">
            <a:avLst>
              <a:gd name="adj1" fmla="val 100209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80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B050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23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9BF0AC70-7187-4B8A-8156-A62C412609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8" y="761812"/>
            <a:ext cx="4525707" cy="6051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6B7F339-A525-4065-BCA6-D1CF166F66B3}"/>
              </a:ext>
            </a:extLst>
          </p:cNvPr>
          <p:cNvSpPr txBox="1"/>
          <p:nvPr/>
        </p:nvSpPr>
        <p:spPr>
          <a:xfrm>
            <a:off x="6407715" y="1019214"/>
            <a:ext cx="4862213" cy="873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składane jest dla wszystkich wniosków, które złożyłeś przy wnioskowaniu o subwencję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97333" y="1126276"/>
            <a:ext cx="3834636" cy="329628"/>
          </a:xfrm>
          <a:prstGeom prst="bentConnector3">
            <a:avLst>
              <a:gd name="adj1" fmla="val 376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13923" y="1126276"/>
            <a:ext cx="4409322" cy="2302724"/>
          </a:xfrm>
          <a:prstGeom prst="bentConnector3">
            <a:avLst>
              <a:gd name="adj1" fmla="val 296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AA0827B-90E2-4A83-B61F-CC1786821AF6}"/>
              </a:ext>
            </a:extLst>
          </p:cNvPr>
          <p:cNvSpPr txBox="1"/>
          <p:nvPr/>
        </p:nvSpPr>
        <p:spPr>
          <a:xfrm>
            <a:off x="6401593" y="2779464"/>
            <a:ext cx="54442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Oświadczenie opatrzone podpisem kwalifikowanym        przez reprezentację firmy wskazaną w CEIDG. W przypadku, gdy każdy        z reprezentantów firmy podpisał się na oddzielnym druku Oświadczenia, wszystkie dokumenty trzeba spakować za pomocą programu                        do kompresowania plików (zip) i załączyć jako jeden skompresowany plik</a:t>
            </a:r>
          </a:p>
          <a:p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</a:p>
          <a:p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załącznik nie może być większy niż 1 MB (1024 KB)</a:t>
            </a:r>
            <a:endParaRPr lang="en-US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Łącznik: łamany 44">
            <a:extLst>
              <a:ext uri="{FF2B5EF4-FFF2-40B4-BE49-F238E27FC236}">
                <a16:creationId xmlns:a16="http://schemas.microsoft.com/office/drawing/2014/main" id="{8B386C62-7E04-4A70-ADBC-857C87849E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88367" y="3708863"/>
            <a:ext cx="2756316" cy="1856530"/>
          </a:xfrm>
          <a:prstGeom prst="bentConnector3">
            <a:avLst>
              <a:gd name="adj1" fmla="val 10016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493EF4C-4120-4396-9597-0AA510D42BC0}"/>
              </a:ext>
            </a:extLst>
          </p:cNvPr>
          <p:cNvSpPr txBox="1"/>
          <p:nvPr/>
        </p:nvSpPr>
        <p:spPr>
          <a:xfrm>
            <a:off x="5488074" y="4576832"/>
            <a:ext cx="6105397" cy="1268424"/>
          </a:xfrm>
          <a:prstGeom prst="rect">
            <a:avLst/>
          </a:prstGeom>
          <a:noFill/>
          <a:ln>
            <a:solidFill>
              <a:srgbClr val="005C4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gdy data ostatniego złożonego podpisu cyfrowego jest ta sama co data ostatniego złożonego wniosku zostaniesz poproszony o podanie godziny ostatniego złożonego podpisu cyfrowego.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Godzina ostatniego złożonego podpisu cyfrowego powinna być późniejsza niż godzina złożenia ostatniego złożonego wniosku.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8" name="Łącznik: łamany 47">
            <a:extLst>
              <a:ext uri="{FF2B5EF4-FFF2-40B4-BE49-F238E27FC236}">
                <a16:creationId xmlns:a16="http://schemas.microsoft.com/office/drawing/2014/main" id="{26DBCB25-CD0C-421E-8417-B3DEFB94A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01112" y="5119919"/>
            <a:ext cx="1806869" cy="1138281"/>
          </a:xfrm>
          <a:prstGeom prst="bentConnector3">
            <a:avLst>
              <a:gd name="adj1" fmla="val 309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B05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4.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Oświadczenie – JEDNOOSOBOWA DZIAŁALNOŚĆ GOSPODARCZA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3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B050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24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Łącznik: łamany 47">
            <a:extLst>
              <a:ext uri="{FF2B5EF4-FFF2-40B4-BE49-F238E27FC236}">
                <a16:creationId xmlns:a16="http://schemas.microsoft.com/office/drawing/2014/main" id="{26DBCB25-CD0C-421E-8417-B3DEFB94A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93644" y="4676483"/>
            <a:ext cx="1399255" cy="815112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id="{3D807957-0420-4FD5-9894-A30408024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0" y="1109144"/>
            <a:ext cx="5155200" cy="45799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35910" y="939547"/>
            <a:ext cx="2456988" cy="992882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83BC75A-621D-4B34-99DB-D1415269EA08}"/>
              </a:ext>
            </a:extLst>
          </p:cNvPr>
          <p:cNvSpPr txBox="1"/>
          <p:nvPr/>
        </p:nvSpPr>
        <p:spPr>
          <a:xfrm>
            <a:off x="6636483" y="1122586"/>
            <a:ext cx="4948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poprany przez Ciebie wydruk z CEIDG na dzień złożenia dokumentów do Banku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8838BA5-FE97-4315-B6F9-A648BE9E5EC3}"/>
              </a:ext>
            </a:extLst>
          </p:cNvPr>
          <p:cNvSpPr txBox="1"/>
          <p:nvPr/>
        </p:nvSpPr>
        <p:spPr>
          <a:xfrm>
            <a:off x="6636483" y="2181024"/>
            <a:ext cx="48310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datę pobrania z bazy CEIDG załączonego powyżej wydruku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9E78A903-2009-47CC-AFBD-712BB4BA0E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22230" y="2129890"/>
            <a:ext cx="3370668" cy="133866"/>
          </a:xfrm>
          <a:prstGeom prst="bentConnector3">
            <a:avLst>
              <a:gd name="adj1" fmla="val 3530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: łamany 27">
            <a:extLst>
              <a:ext uri="{FF2B5EF4-FFF2-40B4-BE49-F238E27FC236}">
                <a16:creationId xmlns:a16="http://schemas.microsoft.com/office/drawing/2014/main" id="{CA5D2A1A-25C1-4783-9800-70D1E2EBC1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2976" y="2967294"/>
            <a:ext cx="6349923" cy="105260"/>
          </a:xfrm>
          <a:prstGeom prst="bentConnector3">
            <a:avLst>
              <a:gd name="adj1" fmla="val 100101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BC400B4-D761-4EC3-B765-2825371A2832}"/>
              </a:ext>
            </a:extLst>
          </p:cNvPr>
          <p:cNvSpPr txBox="1"/>
          <p:nvPr/>
        </p:nvSpPr>
        <p:spPr>
          <a:xfrm>
            <a:off x="6636483" y="3107604"/>
            <a:ext cx="6057900" cy="291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64BE12DD-BCA6-40B3-9433-DFDC4AA0CD00}"/>
              </a:ext>
            </a:extLst>
          </p:cNvPr>
          <p:cNvSpPr txBox="1"/>
          <p:nvPr/>
        </p:nvSpPr>
        <p:spPr>
          <a:xfrm>
            <a:off x="6743700" y="4048683"/>
            <a:ext cx="46863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Umocowanie do Banku należy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F839C9BA-C8E4-4AED-AB31-321256F13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52516"/>
            <a:ext cx="1698025" cy="547215"/>
          </a:xfrm>
          <a:prstGeom prst="rect">
            <a:avLst/>
          </a:prstGeom>
        </p:spPr>
      </p:pic>
      <p:sp>
        <p:nvSpPr>
          <p:cNvPr id="17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B05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4.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Oświadczenie – JEDNOOSOBOWA DZIAŁALNOŚĆ GOSPODARCZA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42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5.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Odpis z KRS 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25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AC2EDCFE-9023-42B5-BA3D-6FDE21CEA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" y="806416"/>
            <a:ext cx="5151600" cy="58953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5400000">
            <a:off x="3769148" y="3662050"/>
            <a:ext cx="4359210" cy="748981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DF89B84C-9C75-4378-9711-35B8140F0649}"/>
              </a:ext>
            </a:extLst>
          </p:cNvPr>
          <p:cNvSpPr/>
          <p:nvPr/>
        </p:nvSpPr>
        <p:spPr>
          <a:xfrm>
            <a:off x="3490332" y="3275062"/>
            <a:ext cx="1236908" cy="211867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6BE72AA0-C00C-49FD-92FF-D5AF9B98DA35}"/>
              </a:ext>
            </a:extLst>
          </p:cNvPr>
          <p:cNvSpPr/>
          <p:nvPr/>
        </p:nvSpPr>
        <p:spPr>
          <a:xfrm>
            <a:off x="4809098" y="3925235"/>
            <a:ext cx="554661" cy="16198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153E0F7-6E54-4E82-96C9-88EBEB0515D1}"/>
              </a:ext>
            </a:extLst>
          </p:cNvPr>
          <p:cNvSpPr/>
          <p:nvPr/>
        </p:nvSpPr>
        <p:spPr>
          <a:xfrm>
            <a:off x="1212144" y="4018630"/>
            <a:ext cx="601182" cy="211874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495007B-1AC5-4753-B375-B9462EAAE6A9}"/>
              </a:ext>
            </a:extLst>
          </p:cNvPr>
          <p:cNvSpPr txBox="1"/>
          <p:nvPr/>
        </p:nvSpPr>
        <p:spPr>
          <a:xfrm>
            <a:off x="6502551" y="1089090"/>
            <a:ext cx="4902075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Odpisu z KRS należy wybrać odpowiednią ścieżkę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7249" y="1243007"/>
            <a:ext cx="5345995" cy="4010745"/>
          </a:xfrm>
          <a:prstGeom prst="bentConnector3">
            <a:avLst>
              <a:gd name="adj1" fmla="val 109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wal 1">
            <a:extLst>
              <a:ext uri="{FF2B5EF4-FFF2-40B4-BE49-F238E27FC236}">
                <a16:creationId xmlns:a16="http://schemas.microsoft.com/office/drawing/2014/main" id="{115C80C7-20D1-4DE1-8606-47792911DC6D}"/>
              </a:ext>
            </a:extLst>
          </p:cNvPr>
          <p:cNvSpPr/>
          <p:nvPr/>
        </p:nvSpPr>
        <p:spPr>
          <a:xfrm>
            <a:off x="1079619" y="5228553"/>
            <a:ext cx="50400" cy="50400"/>
          </a:xfrm>
          <a:prstGeom prst="ellipse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91AD2E1-2824-4064-8590-68BCEF54670A}"/>
              </a:ext>
            </a:extLst>
          </p:cNvPr>
          <p:cNvSpPr txBox="1"/>
          <p:nvPr/>
        </p:nvSpPr>
        <p:spPr>
          <a:xfrm>
            <a:off x="6502552" y="1653619"/>
            <a:ext cx="4902075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5CEEEDDC-1C1F-433B-ADCF-5408F1351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39" y="2970678"/>
            <a:ext cx="4730539" cy="183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B17A1352-3992-4038-A5E5-226DF7D6A0E5}"/>
              </a:ext>
            </a:extLst>
          </p:cNvPr>
          <p:cNvSpPr txBox="1"/>
          <p:nvPr/>
        </p:nvSpPr>
        <p:spPr>
          <a:xfrm>
            <a:off x="6931350" y="5055477"/>
            <a:ext cx="4364467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złożyłeś więcej niż jeden wniosek, to z listy wybierz ten, do którego chcesz dołączyć Odpis z KRS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Łącznik: łamany 46">
            <a:extLst>
              <a:ext uri="{FF2B5EF4-FFF2-40B4-BE49-F238E27FC236}">
                <a16:creationId xmlns:a16="http://schemas.microsoft.com/office/drawing/2014/main" id="{07A50FF9-3A03-450A-AF4E-79729DDD63B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08293" y="4479176"/>
            <a:ext cx="1269496" cy="166306"/>
          </a:xfrm>
          <a:prstGeom prst="bentConnector3">
            <a:avLst>
              <a:gd name="adj1" fmla="val 9941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5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5.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Odpis z KRS 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26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A0266D8D-3ED8-4928-BD3C-E64F4335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4" y="1052921"/>
            <a:ext cx="5151600" cy="38718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DB684F7-FE1D-4F87-A76B-0F6C502A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375" y="1052921"/>
            <a:ext cx="5151600" cy="39291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CE38503-7A8B-4B39-BF96-BF915B97EED9}"/>
              </a:ext>
            </a:extLst>
          </p:cNvPr>
          <p:cNvSpPr/>
          <p:nvPr/>
        </p:nvSpPr>
        <p:spPr>
          <a:xfrm>
            <a:off x="882502" y="1909891"/>
            <a:ext cx="1967023" cy="126810"/>
          </a:xfrm>
          <a:prstGeom prst="rect">
            <a:avLst/>
          </a:prstGeom>
          <a:solidFill>
            <a:srgbClr val="FCFCFC"/>
          </a:solidFill>
          <a:ln>
            <a:noFill/>
          </a:ln>
          <a:effectLst>
            <a:outerShdw blurRad="50800" dist="50800" dir="5400000" algn="ctr" rotWithShape="0">
              <a:srgbClr val="FCFCF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8921E1C1-AC93-42AC-8094-E689056FF4A1}"/>
              </a:ext>
            </a:extLst>
          </p:cNvPr>
          <p:cNvSpPr/>
          <p:nvPr/>
        </p:nvSpPr>
        <p:spPr>
          <a:xfrm>
            <a:off x="7834663" y="2088179"/>
            <a:ext cx="1967023" cy="126810"/>
          </a:xfrm>
          <a:prstGeom prst="rect">
            <a:avLst/>
          </a:prstGeom>
          <a:solidFill>
            <a:srgbClr val="FCFCFC"/>
          </a:solidFill>
          <a:ln>
            <a:noFill/>
          </a:ln>
          <a:effectLst>
            <a:outerShdw blurRad="50800" dist="50800" dir="5400000" algn="ctr" rotWithShape="0">
              <a:srgbClr val="FCFCF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79061381-7D8B-44AB-B69B-C34768B714C0}"/>
              </a:ext>
            </a:extLst>
          </p:cNvPr>
          <p:cNvSpPr/>
          <p:nvPr/>
        </p:nvSpPr>
        <p:spPr>
          <a:xfrm rot="16200000">
            <a:off x="2189029" y="3311048"/>
            <a:ext cx="936000" cy="193609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DB1CB8A-9D4C-4CFF-9C21-949FCA49816E}"/>
              </a:ext>
            </a:extLst>
          </p:cNvPr>
          <p:cNvSpPr txBox="1"/>
          <p:nvPr/>
        </p:nvSpPr>
        <p:spPr>
          <a:xfrm>
            <a:off x="648984" y="5096020"/>
            <a:ext cx="4831816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formę prawną swojej firmy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59E8732-C940-428F-826C-537187BED92B}"/>
              </a:ext>
            </a:extLst>
          </p:cNvPr>
          <p:cNvSpPr txBox="1"/>
          <p:nvPr/>
        </p:nvSpPr>
        <p:spPr>
          <a:xfrm>
            <a:off x="648984" y="5400777"/>
            <a:ext cx="4118959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Łącznik: łamany 46">
            <a:extLst>
              <a:ext uri="{FF2B5EF4-FFF2-40B4-BE49-F238E27FC236}">
                <a16:creationId xmlns:a16="http://schemas.microsoft.com/office/drawing/2014/main" id="{07A50FF9-3A03-450A-AF4E-79729DDD63B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6822" y="3311316"/>
            <a:ext cx="1950726" cy="1899015"/>
          </a:xfrm>
          <a:prstGeom prst="bentConnector3">
            <a:avLst>
              <a:gd name="adj1" fmla="val 996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C58C21D2-71B6-47BF-B4F4-776CB16025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74281" y="4601540"/>
            <a:ext cx="1353049" cy="1054029"/>
          </a:xfrm>
          <a:prstGeom prst="bentConnector3">
            <a:avLst>
              <a:gd name="adj1" fmla="val 992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F708745-3A58-46EB-AB64-89472372710F}"/>
              </a:ext>
            </a:extLst>
          </p:cNvPr>
          <p:cNvSpPr txBox="1"/>
          <p:nvPr/>
        </p:nvSpPr>
        <p:spPr>
          <a:xfrm>
            <a:off x="6242375" y="5499585"/>
            <a:ext cx="4902075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załączenia wyłącznie Odpisu z KRS należy wybrać tę opcję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0472E96E-B467-49EA-93F9-AB6EA1DD1E78}"/>
              </a:ext>
            </a:extLst>
          </p:cNvPr>
          <p:cNvCxnSpPr>
            <a:cxnSpLocks/>
          </p:cNvCxnSpPr>
          <p:nvPr/>
        </p:nvCxnSpPr>
        <p:spPr>
          <a:xfrm flipV="1">
            <a:off x="6387167" y="4260823"/>
            <a:ext cx="1850546" cy="1146419"/>
          </a:xfrm>
          <a:prstGeom prst="bentConnector3">
            <a:avLst>
              <a:gd name="adj1" fmla="val 1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Obraz 42">
            <a:extLst>
              <a:ext uri="{FF2B5EF4-FFF2-40B4-BE49-F238E27FC236}">
                <a16:creationId xmlns:a16="http://schemas.microsoft.com/office/drawing/2014/main" id="{C69C8985-A003-48FC-AA30-10F48416F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52516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87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5.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Odpis z KRS 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27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C58C21D2-71B6-47BF-B4F4-776CB16025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74281" y="4601540"/>
            <a:ext cx="1353049" cy="1054029"/>
          </a:xfrm>
          <a:prstGeom prst="bentConnector3">
            <a:avLst>
              <a:gd name="adj1" fmla="val 992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>
            <a:extLst>
              <a:ext uri="{FF2B5EF4-FFF2-40B4-BE49-F238E27FC236}">
                <a16:creationId xmlns:a16="http://schemas.microsoft.com/office/drawing/2014/main" id="{1900BF95-0609-4163-81CB-BDAB7AA61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2" y="855144"/>
            <a:ext cx="4855399" cy="577540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64A55AB-76A1-4DF8-90E7-A24C75DC2E0E}"/>
              </a:ext>
            </a:extLst>
          </p:cNvPr>
          <p:cNvSpPr txBox="1"/>
          <p:nvPr/>
        </p:nvSpPr>
        <p:spPr>
          <a:xfrm>
            <a:off x="6817242" y="3803370"/>
            <a:ext cx="5374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Odpis z KRS</a:t>
            </a:r>
          </a:p>
          <a:p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</a:p>
          <a:p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załącznik nie może być większy niż 1 MB (1024 KB)</a:t>
            </a:r>
          </a:p>
          <a:p>
            <a:endParaRPr lang="en-US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57BCA3F-BABB-4D83-ADAC-4C473330531B}"/>
              </a:ext>
            </a:extLst>
          </p:cNvPr>
          <p:cNvSpPr txBox="1"/>
          <p:nvPr/>
        </p:nvSpPr>
        <p:spPr>
          <a:xfrm>
            <a:off x="6842453" y="4634367"/>
            <a:ext cx="7389628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datę wygenerowania Odpisu z KRS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23A02676-7C29-484C-B418-1A03341DA8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95327" y="4147425"/>
            <a:ext cx="2073348" cy="1254217"/>
          </a:xfrm>
          <a:prstGeom prst="bentConnector3">
            <a:avLst>
              <a:gd name="adj1" fmla="val 10025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: łamany 33">
            <a:extLst>
              <a:ext uri="{FF2B5EF4-FFF2-40B4-BE49-F238E27FC236}">
                <a16:creationId xmlns:a16="http://schemas.microsoft.com/office/drawing/2014/main" id="{65D52FDF-1593-4296-80D5-2B7F255D96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63124" y="4784409"/>
            <a:ext cx="2705551" cy="1163332"/>
          </a:xfrm>
          <a:prstGeom prst="bentConnector3">
            <a:avLst>
              <a:gd name="adj1" fmla="val 31529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2579914" y="6249045"/>
            <a:ext cx="2438400" cy="28033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03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5"/>
            <a:ext cx="11499351" cy="5925249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5.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Odpis z KRS 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28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C58C21D2-71B6-47BF-B4F4-776CB16025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74281" y="4601540"/>
            <a:ext cx="1353049" cy="1054029"/>
          </a:xfrm>
          <a:prstGeom prst="bentConnector3">
            <a:avLst>
              <a:gd name="adj1" fmla="val 992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C553D943-789C-4F57-99B0-38D5F4CB4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3" y="1245270"/>
            <a:ext cx="5151600" cy="50961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940A5B5-C1E0-45F6-958D-8F08A7816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37" y="2037478"/>
            <a:ext cx="4971385" cy="3432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5D4CDD-31C9-4903-9398-8B8C2FB7B80E}"/>
              </a:ext>
            </a:extLst>
          </p:cNvPr>
          <p:cNvSpPr txBox="1"/>
          <p:nvPr/>
        </p:nvSpPr>
        <p:spPr>
          <a:xfrm>
            <a:off x="5991821" y="803145"/>
            <a:ext cx="6057900" cy="291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1DC121F-6F0D-4D1A-B169-56C14C5485E6}"/>
              </a:ext>
            </a:extLst>
          </p:cNvPr>
          <p:cNvSpPr txBox="1"/>
          <p:nvPr/>
        </p:nvSpPr>
        <p:spPr>
          <a:xfrm>
            <a:off x="5993978" y="1159044"/>
            <a:ext cx="5643995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Umocowanie do Banku należy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CDF33836-C3E3-47CF-A118-C5463EC82EF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7154" y="851208"/>
            <a:ext cx="5494668" cy="2731963"/>
          </a:xfrm>
          <a:prstGeom prst="bentConnector3">
            <a:avLst>
              <a:gd name="adj1" fmla="val 10592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: łamany 19">
            <a:extLst>
              <a:ext uri="{FF2B5EF4-FFF2-40B4-BE49-F238E27FC236}">
                <a16:creationId xmlns:a16="http://schemas.microsoft.com/office/drawing/2014/main" id="{4BD0D5F9-8B40-4FA4-9C8C-C62572E9772C}"/>
              </a:ext>
            </a:extLst>
          </p:cNvPr>
          <p:cNvCxnSpPr>
            <a:cxnSpLocks/>
          </p:cNvCxnSpPr>
          <p:nvPr/>
        </p:nvCxnSpPr>
        <p:spPr>
          <a:xfrm rot="5400000">
            <a:off x="3533005" y="3346262"/>
            <a:ext cx="4295257" cy="622381"/>
          </a:xfrm>
          <a:prstGeom prst="bentConnector3">
            <a:avLst>
              <a:gd name="adj1" fmla="val 9307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AD160E1-CD6C-46A4-B02A-764A255C6FEC}"/>
              </a:ext>
            </a:extLst>
          </p:cNvPr>
          <p:cNvSpPr txBox="1"/>
          <p:nvPr/>
        </p:nvSpPr>
        <p:spPr>
          <a:xfrm>
            <a:off x="5991821" y="1740183"/>
            <a:ext cx="564615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Umocowanie do Banku otrzymasz taki komunikat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Łącznik: łamany 24">
            <a:extLst>
              <a:ext uri="{FF2B5EF4-FFF2-40B4-BE49-F238E27FC236}">
                <a16:creationId xmlns:a16="http://schemas.microsoft.com/office/drawing/2014/main" id="{0D3BE1E2-8178-4B53-B79E-FE8C992EBD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143462" y="1857142"/>
            <a:ext cx="1129076" cy="911118"/>
          </a:xfrm>
          <a:prstGeom prst="bentConnector3">
            <a:avLst>
              <a:gd name="adj1" fmla="val -6376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35251E7-6028-4E95-837B-4392BFF399B3}"/>
              </a:ext>
            </a:extLst>
          </p:cNvPr>
          <p:cNvSpPr txBox="1"/>
          <p:nvPr/>
        </p:nvSpPr>
        <p:spPr>
          <a:xfrm>
            <a:off x="6422645" y="5506277"/>
            <a:ext cx="5751723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Dodatkowo zostaniesz poinformowany, że możesz dołączyć dokumenty               do kolejnego wniosku, który jeszcze nie został przez Ciebie uzupełniony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31924FD5-0682-4B78-A429-0F12FA510F4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87519" y="4696783"/>
            <a:ext cx="1732867" cy="212677"/>
          </a:xfrm>
          <a:prstGeom prst="bentConnector3">
            <a:avLst>
              <a:gd name="adj1" fmla="val 100314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9A2E474F-F9A8-43AD-B6BD-9F5CD07823FC}"/>
              </a:ext>
            </a:extLst>
          </p:cNvPr>
          <p:cNvSpPr/>
          <p:nvPr/>
        </p:nvSpPr>
        <p:spPr>
          <a:xfrm>
            <a:off x="6506159" y="2450867"/>
            <a:ext cx="4636762" cy="458623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/>
          <p:cNvSpPr/>
          <p:nvPr/>
        </p:nvSpPr>
        <p:spPr>
          <a:xfrm>
            <a:off x="6422645" y="5912385"/>
            <a:ext cx="3050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zakończenia procesu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cxnSp>
        <p:nvCxnSpPr>
          <p:cNvPr id="19" name="Łącznik: łamany 40">
            <a:extLst>
              <a:ext uri="{FF2B5EF4-FFF2-40B4-BE49-F238E27FC236}">
                <a16:creationId xmlns:a16="http://schemas.microsoft.com/office/drawing/2014/main" id="{1A0834D5-24FC-48E5-84B4-B6AB86AF3837}"/>
              </a:ext>
            </a:extLst>
          </p:cNvPr>
          <p:cNvCxnSpPr>
            <a:cxnSpLocks/>
          </p:cNvCxnSpPr>
          <p:nvPr/>
        </p:nvCxnSpPr>
        <p:spPr>
          <a:xfrm flipV="1">
            <a:off x="9593003" y="5214258"/>
            <a:ext cx="1835002" cy="836626"/>
          </a:xfrm>
          <a:prstGeom prst="bentConnector3">
            <a:avLst>
              <a:gd name="adj1" fmla="val 13245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692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5C4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6.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Pełnomocnictwo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29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4082BB3-01B0-4C0D-9580-6F442D1B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00" y="1114279"/>
            <a:ext cx="5151600" cy="41139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05243BD-8391-40BE-83CB-5E4EEAAFEFD0}"/>
              </a:ext>
            </a:extLst>
          </p:cNvPr>
          <p:cNvSpPr/>
          <p:nvPr/>
        </p:nvSpPr>
        <p:spPr>
          <a:xfrm>
            <a:off x="2371060" y="2509284"/>
            <a:ext cx="1754373" cy="3381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80353A6-03A4-4212-851F-4B831697347B}"/>
              </a:ext>
            </a:extLst>
          </p:cNvPr>
          <p:cNvSpPr txBox="1"/>
          <p:nvPr/>
        </p:nvSpPr>
        <p:spPr>
          <a:xfrm>
            <a:off x="7051282" y="2707300"/>
            <a:ext cx="4949456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załączenia Pełnomocnictwa należy wybrać tę opcję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761C1929-AEE4-407E-9FE1-45F37D62F0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81153" y="3080571"/>
            <a:ext cx="4811612" cy="1919484"/>
          </a:xfrm>
          <a:prstGeom prst="bentConnector3">
            <a:avLst>
              <a:gd name="adj1" fmla="val 2503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raz 25">
            <a:extLst>
              <a:ext uri="{FF2B5EF4-FFF2-40B4-BE49-F238E27FC236}">
                <a16:creationId xmlns:a16="http://schemas.microsoft.com/office/drawing/2014/main" id="{B09EEE6B-3298-4F84-938C-7221B5226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52516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7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3" name="TextBox 170">
            <a:extLst>
              <a:ext uri="{FF2B5EF4-FFF2-40B4-BE49-F238E27FC236}">
                <a16:creationId xmlns:a16="http://schemas.microsoft.com/office/drawing/2014/main" id="{3A131F62-6A28-4C79-93DA-CD8C8B3FD1FF}"/>
              </a:ext>
            </a:extLst>
          </p:cNvPr>
          <p:cNvSpPr txBox="1"/>
          <p:nvPr/>
        </p:nvSpPr>
        <p:spPr>
          <a:xfrm>
            <a:off x="771276" y="779911"/>
            <a:ext cx="10501027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ZANIM ZŁOŻYSZ WNIOSEK UMOCOWANIE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2">
            <a:extLst>
              <a:ext uri="{FF2B5EF4-FFF2-40B4-BE49-F238E27FC236}">
                <a16:creationId xmlns:a16="http://schemas.microsoft.com/office/drawing/2014/main" id="{CAC74B70-B61D-4371-BC69-4FE160737B93}"/>
              </a:ext>
            </a:extLst>
          </p:cNvPr>
          <p:cNvCxnSpPr/>
          <p:nvPr/>
        </p:nvCxnSpPr>
        <p:spPr>
          <a:xfrm>
            <a:off x="815008" y="1277736"/>
            <a:ext cx="10519576" cy="0"/>
          </a:xfrm>
          <a:prstGeom prst="line">
            <a:avLst/>
          </a:prstGeom>
          <a:ln w="19050">
            <a:solidFill>
              <a:srgbClr val="008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ubtitle 6">
            <a:extLst>
              <a:ext uri="{FF2B5EF4-FFF2-40B4-BE49-F238E27FC236}">
                <a16:creationId xmlns:a16="http://schemas.microsoft.com/office/drawing/2014/main" id="{B807627E-4F92-4008-8944-CB6B7779E3E9}"/>
              </a:ext>
            </a:extLst>
          </p:cNvPr>
          <p:cNvSpPr txBox="1">
            <a:spLocks/>
          </p:cNvSpPr>
          <p:nvPr/>
        </p:nvSpPr>
        <p:spPr>
          <a:xfrm>
            <a:off x="815008" y="1787482"/>
            <a:ext cx="10607041" cy="2300380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b="1" dirty="0">
                <a:solidFill>
                  <a:srgbClr val="008364"/>
                </a:solidFill>
                <a:latin typeface="Open Sans" panose="020B0606030504020204"/>
                <a:cs typeface="Times New Roman" panose="02020603050405020304" pitchFamily="18" charset="0"/>
              </a:rPr>
              <a:t>Upewnij się, kto zawarł Umowę Subwencji Finansowej. </a:t>
            </a:r>
            <a:endParaRPr lang="en-US" sz="1600" b="1" dirty="0">
              <a:solidFill>
                <a:srgbClr val="008364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W przypadku, gdy Umowa została podpisana przez osobę umocowaną, w zależności od formy prawnej prowadzonej działalności, dokumentami potwierdzającymi są: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informacja odpowiadająca odpisowi aktualnemu/pełnemu z Krajowego Rejestru Sądowego lub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wyciąg z Centralnej Ewidencji i Informacji o Działalności Gospodarczej.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Natomiast w sytuacji, gdy Umowę podpisała osoba inna niż umocowana według Krajowego Rejestru Sądowego lub Centralnej Ewidencji i Informacji o Działalności Gospodarczej lub firma posiada reprezentację wieloosobową, wymagane jest przedłożenie Pełnomocnictwa lub Oświadczenia.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W/w dokumenty tj. Pełnomocnictwo albo Oświadczenie, należy opatrzyć podpisem kwalifikowanym elektronicznym lub poświadczyć podpisy notarialnie.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ts val="25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ts val="25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3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30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4DC9D0B-5C3E-4408-B13E-C5F81033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0" y="749043"/>
            <a:ext cx="4540978" cy="6012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D54F7F-BAFE-4FF9-80E4-BA14FABC65CD}"/>
              </a:ext>
            </a:extLst>
          </p:cNvPr>
          <p:cNvSpPr/>
          <p:nvPr/>
        </p:nvSpPr>
        <p:spPr>
          <a:xfrm>
            <a:off x="2264735" y="1796902"/>
            <a:ext cx="978195" cy="1701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8854408-9BFE-40AD-BD4B-3D00FD837241}"/>
              </a:ext>
            </a:extLst>
          </p:cNvPr>
          <p:cNvSpPr/>
          <p:nvPr/>
        </p:nvSpPr>
        <p:spPr>
          <a:xfrm>
            <a:off x="2200844" y="2987633"/>
            <a:ext cx="978195" cy="1701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AF17FA9-54BA-41B3-9D43-A37220C2CD18}"/>
              </a:ext>
            </a:extLst>
          </p:cNvPr>
          <p:cNvSpPr/>
          <p:nvPr/>
        </p:nvSpPr>
        <p:spPr>
          <a:xfrm>
            <a:off x="2296537" y="2083021"/>
            <a:ext cx="978195" cy="1701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DF41089-FA39-4DB6-B324-059001F02FD4}"/>
              </a:ext>
            </a:extLst>
          </p:cNvPr>
          <p:cNvSpPr/>
          <p:nvPr/>
        </p:nvSpPr>
        <p:spPr>
          <a:xfrm>
            <a:off x="2071487" y="1796902"/>
            <a:ext cx="1236908" cy="1488558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584B11-7C4B-4A45-A6B6-72120EA73A3D}"/>
              </a:ext>
            </a:extLst>
          </p:cNvPr>
          <p:cNvSpPr txBox="1"/>
          <p:nvPr/>
        </p:nvSpPr>
        <p:spPr>
          <a:xfrm>
            <a:off x="6282209" y="931730"/>
            <a:ext cx="5325235" cy="136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sprawdzić czy te dane są prawidłowe.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Umocowanego uległą zmianie należy przedłożyć      do PFR zamiast Pełnomocnictwa Oświadczenie. W tym celu należy zamknąć ten Wniosek i wrócić do kroku 3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761C1929-AEE4-407E-9FE1-45F37D62F0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33445" y="1087499"/>
            <a:ext cx="2659822" cy="1193538"/>
          </a:xfrm>
          <a:prstGeom prst="bentConnector3">
            <a:avLst>
              <a:gd name="adj1" fmla="val 2401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A6925D8-248A-4391-8B75-6C3D8AD72DA8}"/>
              </a:ext>
            </a:extLst>
          </p:cNvPr>
          <p:cNvSpPr txBox="1"/>
          <p:nvPr/>
        </p:nvSpPr>
        <p:spPr>
          <a:xfrm>
            <a:off x="6281290" y="2530394"/>
            <a:ext cx="5303546" cy="200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podpisane Pełnomocnictwo. 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bankowość internetową możesz załączyć wyłącznie dokument podpisany elektronicznym podpisem kwalifikowanym. </a:t>
            </a:r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gdy podpisy na Twoim dokumencie zostały poświadczone notarialnie zakończ wypełnianie tego Wniosku i skontaktuj się z najbliższą placówką Banku lub wyślij wszystkie dokumenty potwierdzające umocowanie Beneficjenta pocztą na adres: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Operacji Warszawa, ul. Grzybowska 81, 00-844 Warszawa</a:t>
            </a:r>
            <a:endParaRPr lang="en-US" sz="1200" b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C5BE69B-C3C1-418B-BBA0-F551660BEBE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97814" y="4082551"/>
            <a:ext cx="2398186" cy="988825"/>
          </a:xfrm>
          <a:prstGeom prst="bentConnector3">
            <a:avLst>
              <a:gd name="adj1" fmla="val 1001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C8A31DB-8134-45E6-8AC6-FDE0BBCFC533}"/>
              </a:ext>
            </a:extLst>
          </p:cNvPr>
          <p:cNvSpPr txBox="1"/>
          <p:nvPr/>
        </p:nvSpPr>
        <p:spPr>
          <a:xfrm>
            <a:off x="6281290" y="4655209"/>
            <a:ext cx="5303546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Wprowadź datę dokumentu czyli datę ostatniego podpisu cyfrowego znajdującym się w Twoim dokumencie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7" name="Łącznik: łamany 36">
            <a:extLst>
              <a:ext uri="{FF2B5EF4-FFF2-40B4-BE49-F238E27FC236}">
                <a16:creationId xmlns:a16="http://schemas.microsoft.com/office/drawing/2014/main" id="{0EBC5936-60AF-4907-8EA8-9E73CA36BC2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97814" y="4886744"/>
            <a:ext cx="2398187" cy="752708"/>
          </a:xfrm>
          <a:prstGeom prst="bentConnector3">
            <a:avLst>
              <a:gd name="adj1" fmla="val 18965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46892C99-D967-4F20-92E9-D0B363DB0988}"/>
              </a:ext>
            </a:extLst>
          </p:cNvPr>
          <p:cNvSpPr txBox="1"/>
          <p:nvPr/>
        </p:nvSpPr>
        <p:spPr>
          <a:xfrm>
            <a:off x="6281290" y="5395668"/>
            <a:ext cx="5045991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wyświetleniu ikonki         wyświetli się podpowiedź w zakresie wymaganych danych w ramach danego pola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val 19">
            <a:extLst>
              <a:ext uri="{FF2B5EF4-FFF2-40B4-BE49-F238E27FC236}">
                <a16:creationId xmlns:a16="http://schemas.microsoft.com/office/drawing/2014/main" id="{80984EB5-0511-45E8-946C-20D4A747883D}"/>
              </a:ext>
            </a:extLst>
          </p:cNvPr>
          <p:cNvSpPr/>
          <p:nvPr/>
        </p:nvSpPr>
        <p:spPr>
          <a:xfrm>
            <a:off x="7931899" y="5370064"/>
            <a:ext cx="250874" cy="250874"/>
          </a:xfrm>
          <a:prstGeom prst="ellipse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?</a:t>
            </a:r>
            <a:endParaRPr lang="en-US" sz="1400" dirty="0"/>
          </a:p>
        </p:txBody>
      </p:sp>
      <p:sp>
        <p:nvSpPr>
          <p:cNvPr id="19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5C4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6.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Pełnomocnictwo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1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2475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31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CF297AD-9226-4F27-94A5-BF290893F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6" y="931730"/>
            <a:ext cx="5155200" cy="53645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97C49A9-E802-4E96-B2FD-644BD4C468AB}"/>
              </a:ext>
            </a:extLst>
          </p:cNvPr>
          <p:cNvSpPr txBox="1"/>
          <p:nvPr/>
        </p:nvSpPr>
        <p:spPr>
          <a:xfrm>
            <a:off x="6913331" y="949536"/>
            <a:ext cx="4852116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wprowadzić dane reprezentanta/reprezentantów firmy, którzy podpisali załączone wyżej Pełnomocnictwo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761C1929-AEE4-407E-9FE1-45F37D62F0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85224" y="1186945"/>
            <a:ext cx="1247879" cy="734369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8C73C36-9EB5-40CF-B788-DFC5746A01C5}"/>
              </a:ext>
            </a:extLst>
          </p:cNvPr>
          <p:cNvSpPr txBox="1"/>
          <p:nvPr/>
        </p:nvSpPr>
        <p:spPr>
          <a:xfrm>
            <a:off x="6860728" y="2491738"/>
            <a:ext cx="4751733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dodać kolejnego reprezentanta firmy, który podpisał Pełnomocnictwo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reprezentanta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Łącznik: łamany 25">
            <a:extLst>
              <a:ext uri="{FF2B5EF4-FFF2-40B4-BE49-F238E27FC236}">
                <a16:creationId xmlns:a16="http://schemas.microsoft.com/office/drawing/2014/main" id="{DD0B1B56-E404-4C61-A8B4-285D15BF93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81396" y="2658497"/>
            <a:ext cx="2751707" cy="1733472"/>
          </a:xfrm>
          <a:prstGeom prst="bentConnector3">
            <a:avLst>
              <a:gd name="adj1" fmla="val 22179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06A0E7AF-054B-4054-9CB8-164658A562AA}"/>
              </a:ext>
            </a:extLst>
          </p:cNvPr>
          <p:cNvSpPr txBox="1"/>
          <p:nvPr/>
        </p:nvSpPr>
        <p:spPr>
          <a:xfrm>
            <a:off x="6993558" y="4667959"/>
            <a:ext cx="461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dołączyć Odpis z KRS</a:t>
            </a:r>
          </a:p>
          <a:p>
            <a:pPr algn="just"/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KB)</a:t>
            </a:r>
          </a:p>
        </p:txBody>
      </p:sp>
      <p:cxnSp>
        <p:nvCxnSpPr>
          <p:cNvPr id="32" name="Łącznik: łamany 31">
            <a:extLst>
              <a:ext uri="{FF2B5EF4-FFF2-40B4-BE49-F238E27FC236}">
                <a16:creationId xmlns:a16="http://schemas.microsoft.com/office/drawing/2014/main" id="{F0D39B9C-2FED-4D6D-8ABE-6B740A2F5A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81397" y="4898792"/>
            <a:ext cx="2751706" cy="262210"/>
          </a:xfrm>
          <a:prstGeom prst="bentConnector3">
            <a:avLst>
              <a:gd name="adj1" fmla="val 10023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A0A49DAD-45AB-4971-B589-1A63AE3A3F28}"/>
              </a:ext>
            </a:extLst>
          </p:cNvPr>
          <p:cNvSpPr txBox="1"/>
          <p:nvPr/>
        </p:nvSpPr>
        <p:spPr>
          <a:xfrm>
            <a:off x="6993558" y="5307824"/>
            <a:ext cx="4947338" cy="27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polu należy podać datę pobrania załączonego Odpisu z KRS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3D89465D-3086-40A0-A7AB-E1FE4B4EE4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81395" y="5447991"/>
            <a:ext cx="2751708" cy="47347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5C4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6.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Pełnomocnictwo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95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32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CCFFB6F-BF5B-488A-9FEA-71D46E47D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3" y="1098609"/>
            <a:ext cx="5151600" cy="4727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7D0AA9B-D40E-41EF-9A49-75094EC77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36" y="3814986"/>
            <a:ext cx="5151600" cy="13384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761C1929-AEE4-407E-9FE1-45F37D62F0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8469" y="900517"/>
            <a:ext cx="5802588" cy="2427784"/>
          </a:xfrm>
          <a:prstGeom prst="bentConnector3">
            <a:avLst>
              <a:gd name="adj1" fmla="val 10421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522F9C8-8932-4869-A65A-8FAEA2B4B210}"/>
              </a:ext>
            </a:extLst>
          </p:cNvPr>
          <p:cNvSpPr txBox="1"/>
          <p:nvPr/>
        </p:nvSpPr>
        <p:spPr>
          <a:xfrm>
            <a:off x="6517320" y="847155"/>
            <a:ext cx="7389628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4E0D564-1D60-4A78-9765-8F4660CEA159}"/>
              </a:ext>
            </a:extLst>
          </p:cNvPr>
          <p:cNvSpPr txBox="1"/>
          <p:nvPr/>
        </p:nvSpPr>
        <p:spPr>
          <a:xfrm>
            <a:off x="6517320" y="2014700"/>
            <a:ext cx="4860454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Umocowanie do Banku należy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Łącznik: łamany 25">
            <a:extLst>
              <a:ext uri="{FF2B5EF4-FFF2-40B4-BE49-F238E27FC236}">
                <a16:creationId xmlns:a16="http://schemas.microsoft.com/office/drawing/2014/main" id="{DD0B1B56-E404-4C61-A8B4-285D15BF93F2}"/>
              </a:ext>
            </a:extLst>
          </p:cNvPr>
          <p:cNvCxnSpPr>
            <a:cxnSpLocks/>
          </p:cNvCxnSpPr>
          <p:nvPr/>
        </p:nvCxnSpPr>
        <p:spPr>
          <a:xfrm rot="5400000">
            <a:off x="4524412" y="3401518"/>
            <a:ext cx="2975733" cy="693288"/>
          </a:xfrm>
          <a:prstGeom prst="bentConnector3">
            <a:avLst>
              <a:gd name="adj1" fmla="val 9394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0C2B863-22EA-4C02-843E-02685305DEE4}"/>
              </a:ext>
            </a:extLst>
          </p:cNvPr>
          <p:cNvSpPr txBox="1"/>
          <p:nvPr/>
        </p:nvSpPr>
        <p:spPr>
          <a:xfrm>
            <a:off x="6549273" y="3485976"/>
            <a:ext cx="5247726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Umocowanie do Banku otrzymasz taki komunikat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C1659669-302B-401C-9BC4-CD93EC48E3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52516"/>
            <a:ext cx="1698025" cy="547215"/>
          </a:xfrm>
          <a:prstGeom prst="rect">
            <a:avLst/>
          </a:prstGeom>
        </p:spPr>
      </p:pic>
      <p:sp>
        <p:nvSpPr>
          <p:cNvPr id="17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5C4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6.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Pełnomocnictwo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94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F36BF094-457B-4E24-BD3E-DF05D49277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00" b="28500"/>
          <a:stretch>
            <a:fillRect/>
          </a:stretch>
        </p:blipFill>
        <p:spPr/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A13490D-7CC3-481E-A8FB-C1C9150D12C0}"/>
              </a:ext>
            </a:extLst>
          </p:cNvPr>
          <p:cNvSpPr/>
          <p:nvPr/>
        </p:nvSpPr>
        <p:spPr>
          <a:xfrm>
            <a:off x="1486885" y="2107688"/>
            <a:ext cx="1609344" cy="1609344"/>
          </a:xfrm>
          <a:prstGeom prst="ellipse">
            <a:avLst/>
          </a:prstGeom>
          <a:solidFill>
            <a:srgbClr val="00836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E44C15-C578-485A-B4C9-12FACD0D468C}"/>
              </a:ext>
            </a:extLst>
          </p:cNvPr>
          <p:cNvSpPr/>
          <p:nvPr/>
        </p:nvSpPr>
        <p:spPr>
          <a:xfrm>
            <a:off x="5288176" y="2107688"/>
            <a:ext cx="1609344" cy="1609344"/>
          </a:xfrm>
          <a:prstGeom prst="ellipse">
            <a:avLst/>
          </a:prstGeom>
          <a:solidFill>
            <a:srgbClr val="CAD238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D9AB83-3486-4408-95AE-C22F3C267C03}"/>
              </a:ext>
            </a:extLst>
          </p:cNvPr>
          <p:cNvSpPr/>
          <p:nvPr/>
        </p:nvSpPr>
        <p:spPr>
          <a:xfrm>
            <a:off x="9102530" y="2107688"/>
            <a:ext cx="1609344" cy="1609344"/>
          </a:xfrm>
          <a:prstGeom prst="ellipse">
            <a:avLst/>
          </a:prstGeom>
          <a:solidFill>
            <a:srgbClr val="005C46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712AFB-7531-4057-89D2-3B239C48F2F8}"/>
              </a:ext>
            </a:extLst>
          </p:cNvPr>
          <p:cNvGrpSpPr/>
          <p:nvPr/>
        </p:nvGrpSpPr>
        <p:grpSpPr>
          <a:xfrm>
            <a:off x="5716367" y="2530147"/>
            <a:ext cx="752962" cy="764426"/>
            <a:chOff x="-4471988" y="195263"/>
            <a:chExt cx="4900613" cy="4975226"/>
          </a:xfrm>
          <a:solidFill>
            <a:schemeClr val="bg1"/>
          </a:solidFill>
        </p:grpSpPr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6B2BE671-6425-40AD-AF20-08133D4A5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95350" y="317501"/>
              <a:ext cx="492125" cy="935038"/>
            </a:xfrm>
            <a:custGeom>
              <a:avLst/>
              <a:gdLst>
                <a:gd name="T0" fmla="*/ 0 w 310"/>
                <a:gd name="T1" fmla="*/ 42 h 589"/>
                <a:gd name="T2" fmla="*/ 191 w 310"/>
                <a:gd name="T3" fmla="*/ 0 h 589"/>
                <a:gd name="T4" fmla="*/ 310 w 310"/>
                <a:gd name="T5" fmla="*/ 547 h 589"/>
                <a:gd name="T6" fmla="*/ 119 w 310"/>
                <a:gd name="T7" fmla="*/ 589 h 589"/>
                <a:gd name="T8" fmla="*/ 0 w 310"/>
                <a:gd name="T9" fmla="*/ 42 h 589"/>
                <a:gd name="T10" fmla="*/ 0 w 310"/>
                <a:gd name="T11" fmla="*/ 42 h 589"/>
                <a:gd name="T12" fmla="*/ 0 w 310"/>
                <a:gd name="T13" fmla="*/ 4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89">
                  <a:moveTo>
                    <a:pt x="0" y="42"/>
                  </a:moveTo>
                  <a:lnTo>
                    <a:pt x="191" y="0"/>
                  </a:lnTo>
                  <a:lnTo>
                    <a:pt x="310" y="547"/>
                  </a:lnTo>
                  <a:lnTo>
                    <a:pt x="119" y="589"/>
                  </a:lnTo>
                  <a:lnTo>
                    <a:pt x="0" y="42"/>
                  </a:lnTo>
                  <a:close/>
                  <a:moveTo>
                    <a:pt x="0" y="42"/>
                  </a:move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D9A643F-ED81-4494-8153-28790CC400B9}"/>
                </a:ext>
              </a:extLst>
            </p:cNvPr>
            <p:cNvGrpSpPr/>
            <p:nvPr/>
          </p:nvGrpSpPr>
          <p:grpSpPr>
            <a:xfrm>
              <a:off x="-4471988" y="195263"/>
              <a:ext cx="4900613" cy="4975226"/>
              <a:chOff x="-4471988" y="195263"/>
              <a:chExt cx="4900613" cy="4975226"/>
            </a:xfrm>
            <a:grpFill/>
          </p:grpSpPr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10503C0F-697A-4C1E-8A67-25FA914C26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471988" y="317501"/>
                <a:ext cx="1323975" cy="4732338"/>
              </a:xfrm>
              <a:custGeom>
                <a:avLst/>
                <a:gdLst>
                  <a:gd name="T0" fmla="*/ 191 w 834"/>
                  <a:gd name="T1" fmla="*/ 2981 h 2981"/>
                  <a:gd name="T2" fmla="*/ 0 w 834"/>
                  <a:gd name="T3" fmla="*/ 2939 h 2981"/>
                  <a:gd name="T4" fmla="*/ 643 w 834"/>
                  <a:gd name="T5" fmla="*/ 0 h 2981"/>
                  <a:gd name="T6" fmla="*/ 834 w 834"/>
                  <a:gd name="T7" fmla="*/ 42 h 2981"/>
                  <a:gd name="T8" fmla="*/ 191 w 834"/>
                  <a:gd name="T9" fmla="*/ 2981 h 2981"/>
                  <a:gd name="T10" fmla="*/ 191 w 834"/>
                  <a:gd name="T11" fmla="*/ 2981 h 2981"/>
                  <a:gd name="T12" fmla="*/ 191 w 834"/>
                  <a:gd name="T13" fmla="*/ 2981 h 2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4" h="2981">
                    <a:moveTo>
                      <a:pt x="191" y="2981"/>
                    </a:moveTo>
                    <a:lnTo>
                      <a:pt x="0" y="2939"/>
                    </a:lnTo>
                    <a:lnTo>
                      <a:pt x="643" y="0"/>
                    </a:lnTo>
                    <a:lnTo>
                      <a:pt x="834" y="42"/>
                    </a:lnTo>
                    <a:lnTo>
                      <a:pt x="191" y="2981"/>
                    </a:lnTo>
                    <a:close/>
                    <a:moveTo>
                      <a:pt x="191" y="2981"/>
                    </a:moveTo>
                    <a:lnTo>
                      <a:pt x="191" y="29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E96DDD95-50BE-4E3B-9F7B-AC7851C991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3063" y="2705101"/>
                <a:ext cx="801688" cy="2344738"/>
              </a:xfrm>
              <a:custGeom>
                <a:avLst/>
                <a:gdLst>
                  <a:gd name="T0" fmla="*/ 0 w 505"/>
                  <a:gd name="T1" fmla="*/ 42 h 1477"/>
                  <a:gd name="T2" fmla="*/ 191 w 505"/>
                  <a:gd name="T3" fmla="*/ 0 h 1477"/>
                  <a:gd name="T4" fmla="*/ 505 w 505"/>
                  <a:gd name="T5" fmla="*/ 1435 h 1477"/>
                  <a:gd name="T6" fmla="*/ 314 w 505"/>
                  <a:gd name="T7" fmla="*/ 1477 h 1477"/>
                  <a:gd name="T8" fmla="*/ 0 w 505"/>
                  <a:gd name="T9" fmla="*/ 42 h 1477"/>
                  <a:gd name="T10" fmla="*/ 0 w 505"/>
                  <a:gd name="T11" fmla="*/ 42 h 1477"/>
                  <a:gd name="T12" fmla="*/ 0 w 505"/>
                  <a:gd name="T13" fmla="*/ 42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5" h="1477">
                    <a:moveTo>
                      <a:pt x="0" y="42"/>
                    </a:moveTo>
                    <a:lnTo>
                      <a:pt x="191" y="0"/>
                    </a:lnTo>
                    <a:lnTo>
                      <a:pt x="505" y="1435"/>
                    </a:lnTo>
                    <a:lnTo>
                      <a:pt x="314" y="1477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DA9D082B-DC31-49EE-B58F-B8AB9E7544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639763" y="1489076"/>
                <a:ext cx="369888" cy="371475"/>
              </a:xfrm>
              <a:custGeom>
                <a:avLst/>
                <a:gdLst>
                  <a:gd name="T0" fmla="*/ 0 w 233"/>
                  <a:gd name="T1" fmla="*/ 42 h 234"/>
                  <a:gd name="T2" fmla="*/ 191 w 233"/>
                  <a:gd name="T3" fmla="*/ 0 h 234"/>
                  <a:gd name="T4" fmla="*/ 233 w 233"/>
                  <a:gd name="T5" fmla="*/ 192 h 234"/>
                  <a:gd name="T6" fmla="*/ 42 w 233"/>
                  <a:gd name="T7" fmla="*/ 234 h 234"/>
                  <a:gd name="T8" fmla="*/ 0 w 233"/>
                  <a:gd name="T9" fmla="*/ 42 h 234"/>
                  <a:gd name="T10" fmla="*/ 0 w 233"/>
                  <a:gd name="T11" fmla="*/ 42 h 234"/>
                  <a:gd name="T12" fmla="*/ 0 w 233"/>
                  <a:gd name="T13" fmla="*/ 4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34">
                    <a:moveTo>
                      <a:pt x="0" y="42"/>
                    </a:moveTo>
                    <a:lnTo>
                      <a:pt x="191" y="0"/>
                    </a:lnTo>
                    <a:lnTo>
                      <a:pt x="233" y="192"/>
                    </a:lnTo>
                    <a:lnTo>
                      <a:pt x="42" y="234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A00BCDDC-5650-402D-9EF7-00DBB07D4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06413" y="2097088"/>
                <a:ext cx="369888" cy="369888"/>
              </a:xfrm>
              <a:custGeom>
                <a:avLst/>
                <a:gdLst>
                  <a:gd name="T0" fmla="*/ 0 w 233"/>
                  <a:gd name="T1" fmla="*/ 42 h 233"/>
                  <a:gd name="T2" fmla="*/ 191 w 233"/>
                  <a:gd name="T3" fmla="*/ 0 h 233"/>
                  <a:gd name="T4" fmla="*/ 233 w 233"/>
                  <a:gd name="T5" fmla="*/ 191 h 233"/>
                  <a:gd name="T6" fmla="*/ 42 w 233"/>
                  <a:gd name="T7" fmla="*/ 233 h 233"/>
                  <a:gd name="T8" fmla="*/ 0 w 233"/>
                  <a:gd name="T9" fmla="*/ 42 h 233"/>
                  <a:gd name="T10" fmla="*/ 0 w 233"/>
                  <a:gd name="T11" fmla="*/ 42 h 233"/>
                  <a:gd name="T12" fmla="*/ 0 w 233"/>
                  <a:gd name="T13" fmla="*/ 4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33">
                    <a:moveTo>
                      <a:pt x="0" y="42"/>
                    </a:moveTo>
                    <a:lnTo>
                      <a:pt x="191" y="0"/>
                    </a:lnTo>
                    <a:lnTo>
                      <a:pt x="233" y="191"/>
                    </a:lnTo>
                    <a:lnTo>
                      <a:pt x="42" y="233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FFE270DA-D713-4733-8E20-D1A09C3D2A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95350" y="317501"/>
                <a:ext cx="492125" cy="935038"/>
              </a:xfrm>
              <a:custGeom>
                <a:avLst/>
                <a:gdLst>
                  <a:gd name="T0" fmla="*/ 0 w 310"/>
                  <a:gd name="T1" fmla="*/ 42 h 589"/>
                  <a:gd name="T2" fmla="*/ 191 w 310"/>
                  <a:gd name="T3" fmla="*/ 0 h 589"/>
                  <a:gd name="T4" fmla="*/ 310 w 310"/>
                  <a:gd name="T5" fmla="*/ 547 h 589"/>
                  <a:gd name="T6" fmla="*/ 119 w 310"/>
                  <a:gd name="T7" fmla="*/ 589 h 589"/>
                  <a:gd name="T8" fmla="*/ 0 w 310"/>
                  <a:gd name="T9" fmla="*/ 42 h 589"/>
                  <a:gd name="T10" fmla="*/ 0 w 310"/>
                  <a:gd name="T11" fmla="*/ 42 h 589"/>
                  <a:gd name="T12" fmla="*/ 0 w 310"/>
                  <a:gd name="T13" fmla="*/ 42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589">
                    <a:moveTo>
                      <a:pt x="0" y="42"/>
                    </a:moveTo>
                    <a:lnTo>
                      <a:pt x="191" y="0"/>
                    </a:lnTo>
                    <a:lnTo>
                      <a:pt x="310" y="547"/>
                    </a:lnTo>
                    <a:lnTo>
                      <a:pt x="119" y="589"/>
                    </a:lnTo>
                    <a:lnTo>
                      <a:pt x="0" y="42"/>
                    </a:lnTo>
                    <a:moveTo>
                      <a:pt x="0" y="42"/>
                    </a:moveTo>
                    <a:lnTo>
                      <a:pt x="0" y="4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CFD0D054-759B-44B8-836B-C24FC19CDB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571750" y="195263"/>
                <a:ext cx="1100138" cy="1400175"/>
              </a:xfrm>
              <a:custGeom>
                <a:avLst/>
                <a:gdLst>
                  <a:gd name="T0" fmla="*/ 634 w 693"/>
                  <a:gd name="T1" fmla="*/ 0 h 882"/>
                  <a:gd name="T2" fmla="*/ 60 w 693"/>
                  <a:gd name="T3" fmla="*/ 0 h 882"/>
                  <a:gd name="T4" fmla="*/ 0 w 693"/>
                  <a:gd name="T5" fmla="*/ 882 h 882"/>
                  <a:gd name="T6" fmla="*/ 693 w 693"/>
                  <a:gd name="T7" fmla="*/ 882 h 882"/>
                  <a:gd name="T8" fmla="*/ 634 w 693"/>
                  <a:gd name="T9" fmla="*/ 0 h 882"/>
                  <a:gd name="T10" fmla="*/ 209 w 693"/>
                  <a:gd name="T11" fmla="*/ 685 h 882"/>
                  <a:gd name="T12" fmla="*/ 241 w 693"/>
                  <a:gd name="T13" fmla="*/ 195 h 882"/>
                  <a:gd name="T14" fmla="*/ 450 w 693"/>
                  <a:gd name="T15" fmla="*/ 195 h 882"/>
                  <a:gd name="T16" fmla="*/ 484 w 693"/>
                  <a:gd name="T17" fmla="*/ 685 h 882"/>
                  <a:gd name="T18" fmla="*/ 209 w 693"/>
                  <a:gd name="T19" fmla="*/ 685 h 882"/>
                  <a:gd name="T20" fmla="*/ 209 w 693"/>
                  <a:gd name="T21" fmla="*/ 685 h 882"/>
                  <a:gd name="T22" fmla="*/ 209 w 693"/>
                  <a:gd name="T23" fmla="*/ 685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3" h="882">
                    <a:moveTo>
                      <a:pt x="634" y="0"/>
                    </a:moveTo>
                    <a:lnTo>
                      <a:pt x="60" y="0"/>
                    </a:lnTo>
                    <a:lnTo>
                      <a:pt x="0" y="882"/>
                    </a:lnTo>
                    <a:lnTo>
                      <a:pt x="693" y="882"/>
                    </a:lnTo>
                    <a:lnTo>
                      <a:pt x="634" y="0"/>
                    </a:lnTo>
                    <a:close/>
                    <a:moveTo>
                      <a:pt x="209" y="685"/>
                    </a:moveTo>
                    <a:lnTo>
                      <a:pt x="241" y="195"/>
                    </a:lnTo>
                    <a:lnTo>
                      <a:pt x="450" y="195"/>
                    </a:lnTo>
                    <a:lnTo>
                      <a:pt x="484" y="685"/>
                    </a:lnTo>
                    <a:lnTo>
                      <a:pt x="209" y="685"/>
                    </a:lnTo>
                    <a:close/>
                    <a:moveTo>
                      <a:pt x="209" y="685"/>
                    </a:moveTo>
                    <a:lnTo>
                      <a:pt x="209" y="68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A07E0AD1-E398-480C-BE7F-43A197DB9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686050" y="1905001"/>
                <a:ext cx="1327150" cy="1400175"/>
              </a:xfrm>
              <a:custGeom>
                <a:avLst/>
                <a:gdLst>
                  <a:gd name="T0" fmla="*/ 776 w 836"/>
                  <a:gd name="T1" fmla="*/ 0 h 882"/>
                  <a:gd name="T2" fmla="*/ 59 w 836"/>
                  <a:gd name="T3" fmla="*/ 0 h 882"/>
                  <a:gd name="T4" fmla="*/ 0 w 836"/>
                  <a:gd name="T5" fmla="*/ 882 h 882"/>
                  <a:gd name="T6" fmla="*/ 836 w 836"/>
                  <a:gd name="T7" fmla="*/ 882 h 882"/>
                  <a:gd name="T8" fmla="*/ 776 w 836"/>
                  <a:gd name="T9" fmla="*/ 0 h 882"/>
                  <a:gd name="T10" fmla="*/ 210 w 836"/>
                  <a:gd name="T11" fmla="*/ 687 h 882"/>
                  <a:gd name="T12" fmla="*/ 243 w 836"/>
                  <a:gd name="T13" fmla="*/ 197 h 882"/>
                  <a:gd name="T14" fmla="*/ 595 w 836"/>
                  <a:gd name="T15" fmla="*/ 197 h 882"/>
                  <a:gd name="T16" fmla="*/ 627 w 836"/>
                  <a:gd name="T17" fmla="*/ 687 h 882"/>
                  <a:gd name="T18" fmla="*/ 210 w 836"/>
                  <a:gd name="T19" fmla="*/ 687 h 882"/>
                  <a:gd name="T20" fmla="*/ 210 w 836"/>
                  <a:gd name="T21" fmla="*/ 687 h 882"/>
                  <a:gd name="T22" fmla="*/ 210 w 836"/>
                  <a:gd name="T23" fmla="*/ 687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6" h="882">
                    <a:moveTo>
                      <a:pt x="776" y="0"/>
                    </a:moveTo>
                    <a:lnTo>
                      <a:pt x="59" y="0"/>
                    </a:lnTo>
                    <a:lnTo>
                      <a:pt x="0" y="882"/>
                    </a:lnTo>
                    <a:lnTo>
                      <a:pt x="836" y="882"/>
                    </a:lnTo>
                    <a:lnTo>
                      <a:pt x="776" y="0"/>
                    </a:lnTo>
                    <a:close/>
                    <a:moveTo>
                      <a:pt x="210" y="687"/>
                    </a:moveTo>
                    <a:lnTo>
                      <a:pt x="243" y="197"/>
                    </a:lnTo>
                    <a:lnTo>
                      <a:pt x="595" y="197"/>
                    </a:lnTo>
                    <a:lnTo>
                      <a:pt x="627" y="687"/>
                    </a:lnTo>
                    <a:lnTo>
                      <a:pt x="210" y="687"/>
                    </a:lnTo>
                    <a:close/>
                    <a:moveTo>
                      <a:pt x="210" y="687"/>
                    </a:moveTo>
                    <a:lnTo>
                      <a:pt x="210" y="6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29A41569-F098-41C5-A173-1443A1249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11463" y="3616326"/>
                <a:ext cx="1576388" cy="1554163"/>
              </a:xfrm>
              <a:custGeom>
                <a:avLst/>
                <a:gdLst>
                  <a:gd name="T0" fmla="*/ 65 w 993"/>
                  <a:gd name="T1" fmla="*/ 0 h 979"/>
                  <a:gd name="T2" fmla="*/ 0 w 993"/>
                  <a:gd name="T3" fmla="*/ 979 h 979"/>
                  <a:gd name="T4" fmla="*/ 993 w 993"/>
                  <a:gd name="T5" fmla="*/ 979 h 979"/>
                  <a:gd name="T6" fmla="*/ 928 w 993"/>
                  <a:gd name="T7" fmla="*/ 0 h 979"/>
                  <a:gd name="T8" fmla="*/ 65 w 993"/>
                  <a:gd name="T9" fmla="*/ 0 h 979"/>
                  <a:gd name="T10" fmla="*/ 211 w 993"/>
                  <a:gd name="T11" fmla="*/ 784 h 979"/>
                  <a:gd name="T12" fmla="*/ 249 w 993"/>
                  <a:gd name="T13" fmla="*/ 197 h 979"/>
                  <a:gd name="T14" fmla="*/ 746 w 993"/>
                  <a:gd name="T15" fmla="*/ 197 h 979"/>
                  <a:gd name="T16" fmla="*/ 785 w 993"/>
                  <a:gd name="T17" fmla="*/ 784 h 979"/>
                  <a:gd name="T18" fmla="*/ 211 w 993"/>
                  <a:gd name="T19" fmla="*/ 784 h 979"/>
                  <a:gd name="T20" fmla="*/ 211 w 993"/>
                  <a:gd name="T21" fmla="*/ 784 h 979"/>
                  <a:gd name="T22" fmla="*/ 211 w 993"/>
                  <a:gd name="T23" fmla="*/ 78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3" h="979">
                    <a:moveTo>
                      <a:pt x="65" y="0"/>
                    </a:moveTo>
                    <a:lnTo>
                      <a:pt x="0" y="979"/>
                    </a:lnTo>
                    <a:lnTo>
                      <a:pt x="993" y="979"/>
                    </a:lnTo>
                    <a:lnTo>
                      <a:pt x="928" y="0"/>
                    </a:lnTo>
                    <a:lnTo>
                      <a:pt x="65" y="0"/>
                    </a:lnTo>
                    <a:close/>
                    <a:moveTo>
                      <a:pt x="211" y="784"/>
                    </a:moveTo>
                    <a:lnTo>
                      <a:pt x="249" y="197"/>
                    </a:lnTo>
                    <a:lnTo>
                      <a:pt x="746" y="197"/>
                    </a:lnTo>
                    <a:lnTo>
                      <a:pt x="785" y="784"/>
                    </a:lnTo>
                    <a:lnTo>
                      <a:pt x="211" y="784"/>
                    </a:lnTo>
                    <a:close/>
                    <a:moveTo>
                      <a:pt x="211" y="784"/>
                    </a:moveTo>
                    <a:lnTo>
                      <a:pt x="211" y="7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062B7A-67EE-4FF5-94D5-A5097722EBB3}"/>
              </a:ext>
            </a:extLst>
          </p:cNvPr>
          <p:cNvGrpSpPr/>
          <p:nvPr/>
        </p:nvGrpSpPr>
        <p:grpSpPr>
          <a:xfrm>
            <a:off x="1811577" y="2369112"/>
            <a:ext cx="959960" cy="1086499"/>
            <a:chOff x="-6597673" y="74613"/>
            <a:chExt cx="4395788" cy="4975226"/>
          </a:xfrm>
          <a:solidFill>
            <a:schemeClr val="bg1"/>
          </a:solidFill>
        </p:grpSpPr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8D646A19-52B3-494A-9778-56073FEED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99160" y="882651"/>
              <a:ext cx="2789238" cy="4167188"/>
            </a:xfrm>
            <a:custGeom>
              <a:avLst/>
              <a:gdLst>
                <a:gd name="T0" fmla="*/ 461 w 918"/>
                <a:gd name="T1" fmla="*/ 0 h 1372"/>
                <a:gd name="T2" fmla="*/ 114 w 918"/>
                <a:gd name="T3" fmla="*/ 159 h 1372"/>
                <a:gd name="T4" fmla="*/ 162 w 918"/>
                <a:gd name="T5" fmla="*/ 201 h 1372"/>
                <a:gd name="T6" fmla="*/ 461 w 918"/>
                <a:gd name="T7" fmla="*/ 64 h 1372"/>
                <a:gd name="T8" fmla="*/ 854 w 918"/>
                <a:gd name="T9" fmla="*/ 457 h 1372"/>
                <a:gd name="T10" fmla="*/ 625 w 918"/>
                <a:gd name="T11" fmla="*/ 1004 h 1372"/>
                <a:gd name="T12" fmla="*/ 563 w 918"/>
                <a:gd name="T13" fmla="*/ 665 h 1372"/>
                <a:gd name="T14" fmla="*/ 667 w 918"/>
                <a:gd name="T15" fmla="*/ 581 h 1372"/>
                <a:gd name="T16" fmla="*/ 583 w 918"/>
                <a:gd name="T17" fmla="*/ 492 h 1372"/>
                <a:gd name="T18" fmla="*/ 499 w 918"/>
                <a:gd name="T19" fmla="*/ 601 h 1372"/>
                <a:gd name="T20" fmla="*/ 422 w 918"/>
                <a:gd name="T21" fmla="*/ 577 h 1372"/>
                <a:gd name="T22" fmla="*/ 332 w 918"/>
                <a:gd name="T23" fmla="*/ 492 h 1372"/>
                <a:gd name="T24" fmla="*/ 248 w 918"/>
                <a:gd name="T25" fmla="*/ 581 h 1372"/>
                <a:gd name="T26" fmla="*/ 358 w 918"/>
                <a:gd name="T27" fmla="*/ 665 h 1372"/>
                <a:gd name="T28" fmla="*/ 296 w 918"/>
                <a:gd name="T29" fmla="*/ 1004 h 1372"/>
                <a:gd name="T30" fmla="*/ 67 w 918"/>
                <a:gd name="T31" fmla="*/ 446 h 1372"/>
                <a:gd name="T32" fmla="*/ 3 w 918"/>
                <a:gd name="T33" fmla="*/ 445 h 1372"/>
                <a:gd name="T34" fmla="*/ 233 w 918"/>
                <a:gd name="T35" fmla="*/ 1031 h 1372"/>
                <a:gd name="T36" fmla="*/ 351 w 918"/>
                <a:gd name="T37" fmla="*/ 1256 h 1372"/>
                <a:gd name="T38" fmla="*/ 460 w 918"/>
                <a:gd name="T39" fmla="*/ 1372 h 1372"/>
                <a:gd name="T40" fmla="*/ 569 w 918"/>
                <a:gd name="T41" fmla="*/ 1256 h 1372"/>
                <a:gd name="T42" fmla="*/ 688 w 918"/>
                <a:gd name="T43" fmla="*/ 1031 h 1372"/>
                <a:gd name="T44" fmla="*/ 918 w 918"/>
                <a:gd name="T45" fmla="*/ 457 h 1372"/>
                <a:gd name="T46" fmla="*/ 563 w 918"/>
                <a:gd name="T47" fmla="*/ 577 h 1372"/>
                <a:gd name="T48" fmla="*/ 603 w 918"/>
                <a:gd name="T49" fmla="*/ 577 h 1372"/>
                <a:gd name="T50" fmla="*/ 583 w 918"/>
                <a:gd name="T51" fmla="*/ 601 h 1372"/>
                <a:gd name="T52" fmla="*/ 563 w 918"/>
                <a:gd name="T53" fmla="*/ 577 h 1372"/>
                <a:gd name="T54" fmla="*/ 499 w 918"/>
                <a:gd name="T55" fmla="*/ 665 h 1372"/>
                <a:gd name="T56" fmla="*/ 422 w 918"/>
                <a:gd name="T57" fmla="*/ 1004 h 1372"/>
                <a:gd name="T58" fmla="*/ 332 w 918"/>
                <a:gd name="T59" fmla="*/ 601 h 1372"/>
                <a:gd name="T60" fmla="*/ 312 w 918"/>
                <a:gd name="T61" fmla="*/ 577 h 1372"/>
                <a:gd name="T62" fmla="*/ 338 w 918"/>
                <a:gd name="T63" fmla="*/ 556 h 1372"/>
                <a:gd name="T64" fmla="*/ 358 w 918"/>
                <a:gd name="T65" fmla="*/ 601 h 1372"/>
                <a:gd name="T66" fmla="*/ 505 w 918"/>
                <a:gd name="T67" fmla="*/ 1264 h 1372"/>
                <a:gd name="T68" fmla="*/ 415 w 918"/>
                <a:gd name="T69" fmla="*/ 1264 h 1372"/>
                <a:gd name="T70" fmla="*/ 505 w 918"/>
                <a:gd name="T71" fmla="*/ 1257 h 1372"/>
                <a:gd name="T72" fmla="*/ 624 w 918"/>
                <a:gd name="T73" fmla="*/ 1124 h 1372"/>
                <a:gd name="T74" fmla="*/ 366 w 918"/>
                <a:gd name="T75" fmla="*/ 1193 h 1372"/>
                <a:gd name="T76" fmla="*/ 297 w 918"/>
                <a:gd name="T77" fmla="*/ 1068 h 1372"/>
                <a:gd name="T78" fmla="*/ 624 w 918"/>
                <a:gd name="T79" fmla="*/ 1124 h 1372"/>
                <a:gd name="T80" fmla="*/ 624 w 918"/>
                <a:gd name="T81" fmla="*/ 1124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8" h="1372">
                  <a:moveTo>
                    <a:pt x="783" y="132"/>
                  </a:moveTo>
                  <a:cubicBezTo>
                    <a:pt x="697" y="47"/>
                    <a:pt x="582" y="0"/>
                    <a:pt x="461" y="0"/>
                  </a:cubicBezTo>
                  <a:cubicBezTo>
                    <a:pt x="460" y="0"/>
                    <a:pt x="458" y="0"/>
                    <a:pt x="457" y="0"/>
                  </a:cubicBezTo>
                  <a:cubicBezTo>
                    <a:pt x="326" y="1"/>
                    <a:pt x="201" y="59"/>
                    <a:pt x="114" y="159"/>
                  </a:cubicBezTo>
                  <a:cubicBezTo>
                    <a:pt x="102" y="172"/>
                    <a:pt x="104" y="193"/>
                    <a:pt x="117" y="204"/>
                  </a:cubicBezTo>
                  <a:cubicBezTo>
                    <a:pt x="131" y="216"/>
                    <a:pt x="151" y="214"/>
                    <a:pt x="162" y="201"/>
                  </a:cubicBezTo>
                  <a:cubicBezTo>
                    <a:pt x="237" y="114"/>
                    <a:pt x="345" y="64"/>
                    <a:pt x="458" y="64"/>
                  </a:cubicBezTo>
                  <a:cubicBezTo>
                    <a:pt x="459" y="64"/>
                    <a:pt x="460" y="64"/>
                    <a:pt x="461" y="64"/>
                  </a:cubicBezTo>
                  <a:cubicBezTo>
                    <a:pt x="565" y="64"/>
                    <a:pt x="664" y="104"/>
                    <a:pt x="738" y="178"/>
                  </a:cubicBezTo>
                  <a:cubicBezTo>
                    <a:pt x="813" y="252"/>
                    <a:pt x="854" y="352"/>
                    <a:pt x="854" y="457"/>
                  </a:cubicBezTo>
                  <a:cubicBezTo>
                    <a:pt x="854" y="558"/>
                    <a:pt x="816" y="654"/>
                    <a:pt x="747" y="727"/>
                  </a:cubicBezTo>
                  <a:cubicBezTo>
                    <a:pt x="674" y="804"/>
                    <a:pt x="631" y="902"/>
                    <a:pt x="625" y="1004"/>
                  </a:cubicBezTo>
                  <a:cubicBezTo>
                    <a:pt x="563" y="1004"/>
                    <a:pt x="563" y="1004"/>
                    <a:pt x="563" y="1004"/>
                  </a:cubicBezTo>
                  <a:cubicBezTo>
                    <a:pt x="563" y="665"/>
                    <a:pt x="563" y="665"/>
                    <a:pt x="563" y="665"/>
                  </a:cubicBezTo>
                  <a:cubicBezTo>
                    <a:pt x="583" y="665"/>
                    <a:pt x="583" y="665"/>
                    <a:pt x="583" y="665"/>
                  </a:cubicBezTo>
                  <a:cubicBezTo>
                    <a:pt x="629" y="665"/>
                    <a:pt x="667" y="627"/>
                    <a:pt x="667" y="581"/>
                  </a:cubicBezTo>
                  <a:cubicBezTo>
                    <a:pt x="667" y="577"/>
                    <a:pt x="667" y="577"/>
                    <a:pt x="667" y="577"/>
                  </a:cubicBezTo>
                  <a:cubicBezTo>
                    <a:pt x="667" y="530"/>
                    <a:pt x="629" y="492"/>
                    <a:pt x="583" y="492"/>
                  </a:cubicBezTo>
                  <a:cubicBezTo>
                    <a:pt x="536" y="492"/>
                    <a:pt x="499" y="530"/>
                    <a:pt x="499" y="577"/>
                  </a:cubicBezTo>
                  <a:cubicBezTo>
                    <a:pt x="499" y="601"/>
                    <a:pt x="499" y="601"/>
                    <a:pt x="499" y="601"/>
                  </a:cubicBezTo>
                  <a:cubicBezTo>
                    <a:pt x="422" y="601"/>
                    <a:pt x="422" y="601"/>
                    <a:pt x="422" y="601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22" y="530"/>
                    <a:pt x="384" y="492"/>
                    <a:pt x="338" y="492"/>
                  </a:cubicBezTo>
                  <a:cubicBezTo>
                    <a:pt x="332" y="492"/>
                    <a:pt x="332" y="492"/>
                    <a:pt x="332" y="492"/>
                  </a:cubicBezTo>
                  <a:cubicBezTo>
                    <a:pt x="286" y="492"/>
                    <a:pt x="248" y="530"/>
                    <a:pt x="248" y="577"/>
                  </a:cubicBezTo>
                  <a:cubicBezTo>
                    <a:pt x="248" y="581"/>
                    <a:pt x="248" y="581"/>
                    <a:pt x="248" y="581"/>
                  </a:cubicBezTo>
                  <a:cubicBezTo>
                    <a:pt x="248" y="627"/>
                    <a:pt x="286" y="665"/>
                    <a:pt x="332" y="665"/>
                  </a:cubicBezTo>
                  <a:cubicBezTo>
                    <a:pt x="358" y="665"/>
                    <a:pt x="358" y="665"/>
                    <a:pt x="358" y="665"/>
                  </a:cubicBezTo>
                  <a:cubicBezTo>
                    <a:pt x="358" y="1004"/>
                    <a:pt x="358" y="1004"/>
                    <a:pt x="358" y="1004"/>
                  </a:cubicBezTo>
                  <a:cubicBezTo>
                    <a:pt x="296" y="1004"/>
                    <a:pt x="296" y="1004"/>
                    <a:pt x="296" y="1004"/>
                  </a:cubicBezTo>
                  <a:cubicBezTo>
                    <a:pt x="290" y="901"/>
                    <a:pt x="248" y="804"/>
                    <a:pt x="177" y="730"/>
                  </a:cubicBezTo>
                  <a:cubicBezTo>
                    <a:pt x="103" y="654"/>
                    <a:pt x="64" y="553"/>
                    <a:pt x="67" y="446"/>
                  </a:cubicBezTo>
                  <a:cubicBezTo>
                    <a:pt x="68" y="429"/>
                    <a:pt x="54" y="414"/>
                    <a:pt x="36" y="413"/>
                  </a:cubicBezTo>
                  <a:cubicBezTo>
                    <a:pt x="18" y="413"/>
                    <a:pt x="4" y="427"/>
                    <a:pt x="3" y="445"/>
                  </a:cubicBezTo>
                  <a:cubicBezTo>
                    <a:pt x="0" y="568"/>
                    <a:pt x="45" y="685"/>
                    <a:pt x="131" y="774"/>
                  </a:cubicBezTo>
                  <a:cubicBezTo>
                    <a:pt x="197" y="843"/>
                    <a:pt x="233" y="934"/>
                    <a:pt x="233" y="1031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233" y="1192"/>
                    <a:pt x="285" y="1249"/>
                    <a:pt x="351" y="1256"/>
                  </a:cubicBezTo>
                  <a:cubicBezTo>
                    <a:pt x="351" y="1264"/>
                    <a:pt x="351" y="1264"/>
                    <a:pt x="351" y="1264"/>
                  </a:cubicBezTo>
                  <a:cubicBezTo>
                    <a:pt x="351" y="1324"/>
                    <a:pt x="400" y="1372"/>
                    <a:pt x="460" y="1372"/>
                  </a:cubicBezTo>
                  <a:cubicBezTo>
                    <a:pt x="520" y="1372"/>
                    <a:pt x="569" y="1324"/>
                    <a:pt x="569" y="1264"/>
                  </a:cubicBezTo>
                  <a:cubicBezTo>
                    <a:pt x="569" y="1256"/>
                    <a:pt x="569" y="1256"/>
                    <a:pt x="569" y="1256"/>
                  </a:cubicBezTo>
                  <a:cubicBezTo>
                    <a:pt x="636" y="1249"/>
                    <a:pt x="688" y="1193"/>
                    <a:pt x="688" y="1124"/>
                  </a:cubicBezTo>
                  <a:cubicBezTo>
                    <a:pt x="688" y="1031"/>
                    <a:pt x="688" y="1031"/>
                    <a:pt x="688" y="1031"/>
                  </a:cubicBezTo>
                  <a:cubicBezTo>
                    <a:pt x="688" y="936"/>
                    <a:pt x="726" y="843"/>
                    <a:pt x="793" y="771"/>
                  </a:cubicBezTo>
                  <a:cubicBezTo>
                    <a:pt x="874" y="686"/>
                    <a:pt x="918" y="575"/>
                    <a:pt x="918" y="457"/>
                  </a:cubicBezTo>
                  <a:cubicBezTo>
                    <a:pt x="918" y="334"/>
                    <a:pt x="870" y="219"/>
                    <a:pt x="783" y="132"/>
                  </a:cubicBezTo>
                  <a:close/>
                  <a:moveTo>
                    <a:pt x="563" y="577"/>
                  </a:moveTo>
                  <a:cubicBezTo>
                    <a:pt x="563" y="566"/>
                    <a:pt x="572" y="556"/>
                    <a:pt x="583" y="556"/>
                  </a:cubicBezTo>
                  <a:cubicBezTo>
                    <a:pt x="594" y="556"/>
                    <a:pt x="603" y="566"/>
                    <a:pt x="603" y="577"/>
                  </a:cubicBezTo>
                  <a:cubicBezTo>
                    <a:pt x="603" y="581"/>
                    <a:pt x="603" y="581"/>
                    <a:pt x="603" y="581"/>
                  </a:cubicBezTo>
                  <a:cubicBezTo>
                    <a:pt x="603" y="592"/>
                    <a:pt x="594" y="601"/>
                    <a:pt x="583" y="601"/>
                  </a:cubicBezTo>
                  <a:cubicBezTo>
                    <a:pt x="563" y="601"/>
                    <a:pt x="563" y="601"/>
                    <a:pt x="563" y="601"/>
                  </a:cubicBezTo>
                  <a:lnTo>
                    <a:pt x="563" y="577"/>
                  </a:lnTo>
                  <a:close/>
                  <a:moveTo>
                    <a:pt x="422" y="665"/>
                  </a:moveTo>
                  <a:cubicBezTo>
                    <a:pt x="499" y="665"/>
                    <a:pt x="499" y="665"/>
                    <a:pt x="499" y="665"/>
                  </a:cubicBezTo>
                  <a:cubicBezTo>
                    <a:pt x="499" y="1004"/>
                    <a:pt x="499" y="1004"/>
                    <a:pt x="499" y="1004"/>
                  </a:cubicBezTo>
                  <a:cubicBezTo>
                    <a:pt x="422" y="1004"/>
                    <a:pt x="422" y="1004"/>
                    <a:pt x="422" y="1004"/>
                  </a:cubicBezTo>
                  <a:lnTo>
                    <a:pt x="422" y="665"/>
                  </a:lnTo>
                  <a:close/>
                  <a:moveTo>
                    <a:pt x="332" y="601"/>
                  </a:moveTo>
                  <a:cubicBezTo>
                    <a:pt x="321" y="601"/>
                    <a:pt x="312" y="592"/>
                    <a:pt x="312" y="581"/>
                  </a:cubicBezTo>
                  <a:cubicBezTo>
                    <a:pt x="312" y="577"/>
                    <a:pt x="312" y="577"/>
                    <a:pt x="312" y="577"/>
                  </a:cubicBezTo>
                  <a:cubicBezTo>
                    <a:pt x="312" y="566"/>
                    <a:pt x="321" y="556"/>
                    <a:pt x="332" y="556"/>
                  </a:cubicBezTo>
                  <a:cubicBezTo>
                    <a:pt x="338" y="556"/>
                    <a:pt x="338" y="556"/>
                    <a:pt x="338" y="556"/>
                  </a:cubicBezTo>
                  <a:cubicBezTo>
                    <a:pt x="349" y="556"/>
                    <a:pt x="358" y="566"/>
                    <a:pt x="358" y="577"/>
                  </a:cubicBezTo>
                  <a:cubicBezTo>
                    <a:pt x="358" y="601"/>
                    <a:pt x="358" y="601"/>
                    <a:pt x="358" y="601"/>
                  </a:cubicBezTo>
                  <a:lnTo>
                    <a:pt x="332" y="601"/>
                  </a:lnTo>
                  <a:close/>
                  <a:moveTo>
                    <a:pt x="505" y="1264"/>
                  </a:moveTo>
                  <a:cubicBezTo>
                    <a:pt x="505" y="1288"/>
                    <a:pt x="485" y="1308"/>
                    <a:pt x="460" y="1308"/>
                  </a:cubicBezTo>
                  <a:cubicBezTo>
                    <a:pt x="436" y="1308"/>
                    <a:pt x="415" y="1288"/>
                    <a:pt x="415" y="1264"/>
                  </a:cubicBezTo>
                  <a:cubicBezTo>
                    <a:pt x="415" y="1257"/>
                    <a:pt x="415" y="1257"/>
                    <a:pt x="415" y="1257"/>
                  </a:cubicBezTo>
                  <a:cubicBezTo>
                    <a:pt x="505" y="1257"/>
                    <a:pt x="505" y="1257"/>
                    <a:pt x="505" y="1257"/>
                  </a:cubicBezTo>
                  <a:lnTo>
                    <a:pt x="505" y="1264"/>
                  </a:lnTo>
                  <a:close/>
                  <a:moveTo>
                    <a:pt x="624" y="1124"/>
                  </a:moveTo>
                  <a:cubicBezTo>
                    <a:pt x="624" y="1162"/>
                    <a:pt x="593" y="1193"/>
                    <a:pt x="555" y="1193"/>
                  </a:cubicBezTo>
                  <a:cubicBezTo>
                    <a:pt x="366" y="1193"/>
                    <a:pt x="366" y="1193"/>
                    <a:pt x="366" y="1193"/>
                  </a:cubicBezTo>
                  <a:cubicBezTo>
                    <a:pt x="328" y="1193"/>
                    <a:pt x="297" y="1162"/>
                    <a:pt x="297" y="1124"/>
                  </a:cubicBezTo>
                  <a:cubicBezTo>
                    <a:pt x="297" y="1068"/>
                    <a:pt x="297" y="1068"/>
                    <a:pt x="297" y="1068"/>
                  </a:cubicBezTo>
                  <a:cubicBezTo>
                    <a:pt x="624" y="1068"/>
                    <a:pt x="624" y="1068"/>
                    <a:pt x="624" y="1068"/>
                  </a:cubicBezTo>
                  <a:lnTo>
                    <a:pt x="624" y="1124"/>
                  </a:lnTo>
                  <a:close/>
                  <a:moveTo>
                    <a:pt x="624" y="1124"/>
                  </a:moveTo>
                  <a:cubicBezTo>
                    <a:pt x="624" y="1124"/>
                    <a:pt x="624" y="1124"/>
                    <a:pt x="624" y="11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E07A3863-3302-4D33-856C-9F6371CC7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98998" y="74613"/>
              <a:ext cx="195263" cy="555625"/>
            </a:xfrm>
            <a:custGeom>
              <a:avLst/>
              <a:gdLst>
                <a:gd name="T0" fmla="*/ 32 w 64"/>
                <a:gd name="T1" fmla="*/ 0 h 183"/>
                <a:gd name="T2" fmla="*/ 0 w 64"/>
                <a:gd name="T3" fmla="*/ 32 h 183"/>
                <a:gd name="T4" fmla="*/ 0 w 64"/>
                <a:gd name="T5" fmla="*/ 151 h 183"/>
                <a:gd name="T6" fmla="*/ 32 w 64"/>
                <a:gd name="T7" fmla="*/ 183 h 183"/>
                <a:gd name="T8" fmla="*/ 64 w 64"/>
                <a:gd name="T9" fmla="*/ 151 h 183"/>
                <a:gd name="T10" fmla="*/ 64 w 64"/>
                <a:gd name="T11" fmla="*/ 32 h 183"/>
                <a:gd name="T12" fmla="*/ 32 w 64"/>
                <a:gd name="T13" fmla="*/ 0 h 183"/>
                <a:gd name="T14" fmla="*/ 32 w 64"/>
                <a:gd name="T15" fmla="*/ 0 h 183"/>
                <a:gd name="T16" fmla="*/ 32 w 64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83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9"/>
                    <a:pt x="15" y="183"/>
                    <a:pt x="32" y="183"/>
                  </a:cubicBezTo>
                  <a:cubicBezTo>
                    <a:pt x="50" y="183"/>
                    <a:pt x="64" y="169"/>
                    <a:pt x="64" y="15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72BA2870-78E4-48D1-9E47-D1EDB06D4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60685" y="2173288"/>
              <a:ext cx="558800" cy="195263"/>
            </a:xfrm>
            <a:custGeom>
              <a:avLst/>
              <a:gdLst>
                <a:gd name="T0" fmla="*/ 152 w 184"/>
                <a:gd name="T1" fmla="*/ 0 h 64"/>
                <a:gd name="T2" fmla="*/ 32 w 184"/>
                <a:gd name="T3" fmla="*/ 0 h 64"/>
                <a:gd name="T4" fmla="*/ 0 w 184"/>
                <a:gd name="T5" fmla="*/ 32 h 64"/>
                <a:gd name="T6" fmla="*/ 32 w 184"/>
                <a:gd name="T7" fmla="*/ 64 h 64"/>
                <a:gd name="T8" fmla="*/ 152 w 184"/>
                <a:gd name="T9" fmla="*/ 64 h 64"/>
                <a:gd name="T10" fmla="*/ 184 w 184"/>
                <a:gd name="T11" fmla="*/ 32 h 64"/>
                <a:gd name="T12" fmla="*/ 152 w 184"/>
                <a:gd name="T13" fmla="*/ 0 h 64"/>
                <a:gd name="T14" fmla="*/ 152 w 184"/>
                <a:gd name="T15" fmla="*/ 0 h 64"/>
                <a:gd name="T16" fmla="*/ 152 w 18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64">
                  <a:moveTo>
                    <a:pt x="15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69" y="64"/>
                    <a:pt x="184" y="50"/>
                    <a:pt x="184" y="32"/>
                  </a:cubicBezTo>
                  <a:cubicBezTo>
                    <a:pt x="184" y="15"/>
                    <a:pt x="169" y="0"/>
                    <a:pt x="152" y="0"/>
                  </a:cubicBezTo>
                  <a:close/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1B0F226C-2A60-49CE-B44A-E73C6D3CD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97673" y="2173288"/>
              <a:ext cx="558800" cy="195263"/>
            </a:xfrm>
            <a:custGeom>
              <a:avLst/>
              <a:gdLst>
                <a:gd name="T0" fmla="*/ 152 w 184"/>
                <a:gd name="T1" fmla="*/ 0 h 64"/>
                <a:gd name="T2" fmla="*/ 32 w 184"/>
                <a:gd name="T3" fmla="*/ 0 h 64"/>
                <a:gd name="T4" fmla="*/ 0 w 184"/>
                <a:gd name="T5" fmla="*/ 32 h 64"/>
                <a:gd name="T6" fmla="*/ 32 w 184"/>
                <a:gd name="T7" fmla="*/ 64 h 64"/>
                <a:gd name="T8" fmla="*/ 152 w 184"/>
                <a:gd name="T9" fmla="*/ 64 h 64"/>
                <a:gd name="T10" fmla="*/ 184 w 184"/>
                <a:gd name="T11" fmla="*/ 32 h 64"/>
                <a:gd name="T12" fmla="*/ 152 w 184"/>
                <a:gd name="T13" fmla="*/ 0 h 64"/>
                <a:gd name="T14" fmla="*/ 152 w 184"/>
                <a:gd name="T15" fmla="*/ 0 h 64"/>
                <a:gd name="T16" fmla="*/ 152 w 18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64">
                  <a:moveTo>
                    <a:pt x="15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69" y="64"/>
                    <a:pt x="184" y="50"/>
                    <a:pt x="184" y="32"/>
                  </a:cubicBezTo>
                  <a:cubicBezTo>
                    <a:pt x="184" y="15"/>
                    <a:pt x="169" y="0"/>
                    <a:pt x="152" y="0"/>
                  </a:cubicBezTo>
                  <a:close/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FBAFA954-522D-4E80-8C0C-8B8706292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92835" y="679451"/>
              <a:ext cx="469900" cy="461963"/>
            </a:xfrm>
            <a:custGeom>
              <a:avLst/>
              <a:gdLst>
                <a:gd name="T0" fmla="*/ 143 w 155"/>
                <a:gd name="T1" fmla="*/ 97 h 152"/>
                <a:gd name="T2" fmla="*/ 58 w 155"/>
                <a:gd name="T3" fmla="*/ 13 h 152"/>
                <a:gd name="T4" fmla="*/ 13 w 155"/>
                <a:gd name="T5" fmla="*/ 13 h 152"/>
                <a:gd name="T6" fmla="*/ 13 w 155"/>
                <a:gd name="T7" fmla="*/ 58 h 152"/>
                <a:gd name="T8" fmla="*/ 97 w 155"/>
                <a:gd name="T9" fmla="*/ 143 h 152"/>
                <a:gd name="T10" fmla="*/ 120 w 155"/>
                <a:gd name="T11" fmla="*/ 152 h 152"/>
                <a:gd name="T12" fmla="*/ 143 w 155"/>
                <a:gd name="T13" fmla="*/ 143 h 152"/>
                <a:gd name="T14" fmla="*/ 143 w 155"/>
                <a:gd name="T15" fmla="*/ 97 h 152"/>
                <a:gd name="T16" fmla="*/ 143 w 155"/>
                <a:gd name="T17" fmla="*/ 97 h 152"/>
                <a:gd name="T18" fmla="*/ 143 w 155"/>
                <a:gd name="T19" fmla="*/ 9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2">
                  <a:moveTo>
                    <a:pt x="143" y="97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0"/>
                    <a:pt x="25" y="0"/>
                    <a:pt x="13" y="13"/>
                  </a:cubicBezTo>
                  <a:cubicBezTo>
                    <a:pt x="0" y="25"/>
                    <a:pt x="0" y="46"/>
                    <a:pt x="13" y="5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104" y="149"/>
                    <a:pt x="112" y="152"/>
                    <a:pt x="120" y="152"/>
                  </a:cubicBezTo>
                  <a:cubicBezTo>
                    <a:pt x="128" y="152"/>
                    <a:pt x="136" y="149"/>
                    <a:pt x="143" y="143"/>
                  </a:cubicBezTo>
                  <a:cubicBezTo>
                    <a:pt x="155" y="130"/>
                    <a:pt x="155" y="110"/>
                    <a:pt x="143" y="97"/>
                  </a:cubicBezTo>
                  <a:close/>
                  <a:moveTo>
                    <a:pt x="143" y="97"/>
                  </a:moveTo>
                  <a:cubicBezTo>
                    <a:pt x="143" y="97"/>
                    <a:pt x="143" y="97"/>
                    <a:pt x="143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8F6BE676-3B95-4F8E-8654-DA3F0A135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79798" y="679451"/>
              <a:ext cx="469900" cy="461963"/>
            </a:xfrm>
            <a:custGeom>
              <a:avLst/>
              <a:gdLst>
                <a:gd name="T0" fmla="*/ 143 w 155"/>
                <a:gd name="T1" fmla="*/ 13 h 152"/>
                <a:gd name="T2" fmla="*/ 97 w 155"/>
                <a:gd name="T3" fmla="*/ 13 h 152"/>
                <a:gd name="T4" fmla="*/ 13 w 155"/>
                <a:gd name="T5" fmla="*/ 97 h 152"/>
                <a:gd name="T6" fmla="*/ 13 w 155"/>
                <a:gd name="T7" fmla="*/ 143 h 152"/>
                <a:gd name="T8" fmla="*/ 36 w 155"/>
                <a:gd name="T9" fmla="*/ 152 h 152"/>
                <a:gd name="T10" fmla="*/ 58 w 155"/>
                <a:gd name="T11" fmla="*/ 143 h 152"/>
                <a:gd name="T12" fmla="*/ 143 w 155"/>
                <a:gd name="T13" fmla="*/ 58 h 152"/>
                <a:gd name="T14" fmla="*/ 143 w 155"/>
                <a:gd name="T15" fmla="*/ 13 h 152"/>
                <a:gd name="T16" fmla="*/ 143 w 155"/>
                <a:gd name="T17" fmla="*/ 13 h 152"/>
                <a:gd name="T18" fmla="*/ 143 w 155"/>
                <a:gd name="T19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2">
                  <a:moveTo>
                    <a:pt x="143" y="13"/>
                  </a:moveTo>
                  <a:cubicBezTo>
                    <a:pt x="130" y="0"/>
                    <a:pt x="110" y="0"/>
                    <a:pt x="97" y="13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0" y="110"/>
                    <a:pt x="0" y="130"/>
                    <a:pt x="13" y="143"/>
                  </a:cubicBezTo>
                  <a:cubicBezTo>
                    <a:pt x="19" y="149"/>
                    <a:pt x="27" y="152"/>
                    <a:pt x="36" y="152"/>
                  </a:cubicBezTo>
                  <a:cubicBezTo>
                    <a:pt x="44" y="152"/>
                    <a:pt x="52" y="149"/>
                    <a:pt x="58" y="14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55" y="46"/>
                    <a:pt x="155" y="25"/>
                    <a:pt x="143" y="13"/>
                  </a:cubicBezTo>
                  <a:close/>
                  <a:moveTo>
                    <a:pt x="143" y="13"/>
                  </a:moveTo>
                  <a:cubicBezTo>
                    <a:pt x="143" y="13"/>
                    <a:pt x="143" y="13"/>
                    <a:pt x="143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86EEEF67-A5FF-4AAD-8BF7-77DCFF802F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6935" y="1289051"/>
              <a:ext cx="1035050" cy="747713"/>
            </a:xfrm>
            <a:custGeom>
              <a:avLst/>
              <a:gdLst>
                <a:gd name="T0" fmla="*/ 335 w 341"/>
                <a:gd name="T1" fmla="*/ 202 h 246"/>
                <a:gd name="T2" fmla="*/ 217 w 341"/>
                <a:gd name="T3" fmla="*/ 56 h 246"/>
                <a:gd name="T4" fmla="*/ 35 w 341"/>
                <a:gd name="T5" fmla="*/ 0 h 246"/>
                <a:gd name="T6" fmla="*/ 32 w 341"/>
                <a:gd name="T7" fmla="*/ 0 h 246"/>
                <a:gd name="T8" fmla="*/ 1 w 341"/>
                <a:gd name="T9" fmla="*/ 32 h 246"/>
                <a:gd name="T10" fmla="*/ 33 w 341"/>
                <a:gd name="T11" fmla="*/ 64 h 246"/>
                <a:gd name="T12" fmla="*/ 33 w 341"/>
                <a:gd name="T13" fmla="*/ 64 h 246"/>
                <a:gd name="T14" fmla="*/ 35 w 341"/>
                <a:gd name="T15" fmla="*/ 64 h 246"/>
                <a:gd name="T16" fmla="*/ 275 w 341"/>
                <a:gd name="T17" fmla="*/ 226 h 246"/>
                <a:gd name="T18" fmla="*/ 305 w 341"/>
                <a:gd name="T19" fmla="*/ 246 h 246"/>
                <a:gd name="T20" fmla="*/ 317 w 341"/>
                <a:gd name="T21" fmla="*/ 244 h 246"/>
                <a:gd name="T22" fmla="*/ 335 w 341"/>
                <a:gd name="T23" fmla="*/ 202 h 246"/>
                <a:gd name="T24" fmla="*/ 335 w 341"/>
                <a:gd name="T25" fmla="*/ 202 h 246"/>
                <a:gd name="T26" fmla="*/ 335 w 341"/>
                <a:gd name="T27" fmla="*/ 20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246">
                  <a:moveTo>
                    <a:pt x="335" y="202"/>
                  </a:moveTo>
                  <a:cubicBezTo>
                    <a:pt x="311" y="143"/>
                    <a:pt x="270" y="92"/>
                    <a:pt x="217" y="56"/>
                  </a:cubicBezTo>
                  <a:cubicBezTo>
                    <a:pt x="163" y="19"/>
                    <a:pt x="100" y="0"/>
                    <a:pt x="35" y="0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5" y="0"/>
                    <a:pt x="0" y="14"/>
                    <a:pt x="1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4" y="64"/>
                    <a:pt x="35" y="64"/>
                  </a:cubicBezTo>
                  <a:cubicBezTo>
                    <a:pt x="141" y="64"/>
                    <a:pt x="236" y="127"/>
                    <a:pt x="275" y="226"/>
                  </a:cubicBezTo>
                  <a:cubicBezTo>
                    <a:pt x="280" y="239"/>
                    <a:pt x="292" y="246"/>
                    <a:pt x="305" y="246"/>
                  </a:cubicBezTo>
                  <a:cubicBezTo>
                    <a:pt x="309" y="246"/>
                    <a:pt x="313" y="246"/>
                    <a:pt x="317" y="244"/>
                  </a:cubicBezTo>
                  <a:cubicBezTo>
                    <a:pt x="333" y="237"/>
                    <a:pt x="341" y="219"/>
                    <a:pt x="335" y="202"/>
                  </a:cubicBezTo>
                  <a:close/>
                  <a:moveTo>
                    <a:pt x="335" y="202"/>
                  </a:moveTo>
                  <a:cubicBezTo>
                    <a:pt x="335" y="202"/>
                    <a:pt x="335" y="202"/>
                    <a:pt x="335" y="20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13643D25-F1EF-412B-A903-411D78C53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614760" y="2173288"/>
              <a:ext cx="195263" cy="195263"/>
            </a:xfrm>
            <a:custGeom>
              <a:avLst/>
              <a:gdLst>
                <a:gd name="T0" fmla="*/ 55 w 64"/>
                <a:gd name="T1" fmla="*/ 10 h 64"/>
                <a:gd name="T2" fmla="*/ 32 w 64"/>
                <a:gd name="T3" fmla="*/ 0 h 64"/>
                <a:gd name="T4" fmla="*/ 10 w 64"/>
                <a:gd name="T5" fmla="*/ 10 h 64"/>
                <a:gd name="T6" fmla="*/ 0 w 64"/>
                <a:gd name="T7" fmla="*/ 32 h 64"/>
                <a:gd name="T8" fmla="*/ 10 w 64"/>
                <a:gd name="T9" fmla="*/ 55 h 64"/>
                <a:gd name="T10" fmla="*/ 32 w 64"/>
                <a:gd name="T11" fmla="*/ 64 h 64"/>
                <a:gd name="T12" fmla="*/ 55 w 64"/>
                <a:gd name="T13" fmla="*/ 55 h 64"/>
                <a:gd name="T14" fmla="*/ 64 w 64"/>
                <a:gd name="T15" fmla="*/ 32 h 64"/>
                <a:gd name="T16" fmla="*/ 55 w 64"/>
                <a:gd name="T17" fmla="*/ 10 h 64"/>
                <a:gd name="T18" fmla="*/ 55 w 64"/>
                <a:gd name="T19" fmla="*/ 10 h 64"/>
                <a:gd name="T20" fmla="*/ 55 w 64"/>
                <a:gd name="T21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55" y="10"/>
                  </a:moveTo>
                  <a:cubicBezTo>
                    <a:pt x="49" y="4"/>
                    <a:pt x="41" y="0"/>
                    <a:pt x="32" y="0"/>
                  </a:cubicBezTo>
                  <a:cubicBezTo>
                    <a:pt x="24" y="0"/>
                    <a:pt x="15" y="4"/>
                    <a:pt x="10" y="10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41"/>
                    <a:pt x="4" y="49"/>
                    <a:pt x="10" y="55"/>
                  </a:cubicBezTo>
                  <a:cubicBezTo>
                    <a:pt x="15" y="61"/>
                    <a:pt x="24" y="64"/>
                    <a:pt x="32" y="64"/>
                  </a:cubicBezTo>
                  <a:cubicBezTo>
                    <a:pt x="41" y="64"/>
                    <a:pt x="49" y="61"/>
                    <a:pt x="55" y="55"/>
                  </a:cubicBezTo>
                  <a:cubicBezTo>
                    <a:pt x="61" y="49"/>
                    <a:pt x="64" y="41"/>
                    <a:pt x="64" y="32"/>
                  </a:cubicBezTo>
                  <a:cubicBezTo>
                    <a:pt x="64" y="24"/>
                    <a:pt x="61" y="16"/>
                    <a:pt x="55" y="10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B49AB1B1-2435-460A-99A2-AE156F56E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89623" y="1673226"/>
              <a:ext cx="195263" cy="193675"/>
            </a:xfrm>
            <a:custGeom>
              <a:avLst/>
              <a:gdLst>
                <a:gd name="T0" fmla="*/ 55 w 64"/>
                <a:gd name="T1" fmla="*/ 10 h 64"/>
                <a:gd name="T2" fmla="*/ 32 w 64"/>
                <a:gd name="T3" fmla="*/ 0 h 64"/>
                <a:gd name="T4" fmla="*/ 10 w 64"/>
                <a:gd name="T5" fmla="*/ 10 h 64"/>
                <a:gd name="T6" fmla="*/ 0 w 64"/>
                <a:gd name="T7" fmla="*/ 32 h 64"/>
                <a:gd name="T8" fmla="*/ 10 w 64"/>
                <a:gd name="T9" fmla="*/ 55 h 64"/>
                <a:gd name="T10" fmla="*/ 32 w 64"/>
                <a:gd name="T11" fmla="*/ 64 h 64"/>
                <a:gd name="T12" fmla="*/ 55 w 64"/>
                <a:gd name="T13" fmla="*/ 55 h 64"/>
                <a:gd name="T14" fmla="*/ 64 w 64"/>
                <a:gd name="T15" fmla="*/ 32 h 64"/>
                <a:gd name="T16" fmla="*/ 55 w 64"/>
                <a:gd name="T17" fmla="*/ 10 h 64"/>
                <a:gd name="T18" fmla="*/ 55 w 64"/>
                <a:gd name="T19" fmla="*/ 10 h 64"/>
                <a:gd name="T20" fmla="*/ 55 w 64"/>
                <a:gd name="T21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55" y="10"/>
                  </a:moveTo>
                  <a:cubicBezTo>
                    <a:pt x="49" y="4"/>
                    <a:pt x="41" y="0"/>
                    <a:pt x="32" y="0"/>
                  </a:cubicBezTo>
                  <a:cubicBezTo>
                    <a:pt x="24" y="0"/>
                    <a:pt x="16" y="4"/>
                    <a:pt x="10" y="10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41"/>
                    <a:pt x="4" y="49"/>
                    <a:pt x="10" y="55"/>
                  </a:cubicBezTo>
                  <a:cubicBezTo>
                    <a:pt x="16" y="61"/>
                    <a:pt x="24" y="64"/>
                    <a:pt x="32" y="64"/>
                  </a:cubicBezTo>
                  <a:cubicBezTo>
                    <a:pt x="41" y="64"/>
                    <a:pt x="49" y="61"/>
                    <a:pt x="55" y="55"/>
                  </a:cubicBezTo>
                  <a:cubicBezTo>
                    <a:pt x="61" y="49"/>
                    <a:pt x="64" y="41"/>
                    <a:pt x="64" y="32"/>
                  </a:cubicBezTo>
                  <a:cubicBezTo>
                    <a:pt x="64" y="24"/>
                    <a:pt x="61" y="16"/>
                    <a:pt x="55" y="10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54980D-4D72-4BEF-92DF-0F7C617B08AF}"/>
              </a:ext>
            </a:extLst>
          </p:cNvPr>
          <p:cNvGrpSpPr/>
          <p:nvPr/>
        </p:nvGrpSpPr>
        <p:grpSpPr>
          <a:xfrm>
            <a:off x="9455709" y="2501196"/>
            <a:ext cx="902986" cy="804236"/>
            <a:chOff x="-6091238" y="627063"/>
            <a:chExt cx="4325938" cy="3852862"/>
          </a:xfrm>
          <a:solidFill>
            <a:schemeClr val="bg1"/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F807E41E-5B6F-492A-A669-909CACD90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75363" y="627063"/>
              <a:ext cx="4298950" cy="3214687"/>
            </a:xfrm>
            <a:custGeom>
              <a:avLst/>
              <a:gdLst>
                <a:gd name="T0" fmla="*/ 1081 w 1415"/>
                <a:gd name="T1" fmla="*/ 533 h 1058"/>
                <a:gd name="T2" fmla="*/ 1080 w 1415"/>
                <a:gd name="T3" fmla="*/ 529 h 1058"/>
                <a:gd name="T4" fmla="*/ 1079 w 1415"/>
                <a:gd name="T5" fmla="*/ 525 h 1058"/>
                <a:gd name="T6" fmla="*/ 1077 w 1415"/>
                <a:gd name="T7" fmla="*/ 521 h 1058"/>
                <a:gd name="T8" fmla="*/ 1075 w 1415"/>
                <a:gd name="T9" fmla="*/ 518 h 1058"/>
                <a:gd name="T10" fmla="*/ 1072 w 1415"/>
                <a:gd name="T11" fmla="*/ 515 h 1058"/>
                <a:gd name="T12" fmla="*/ 1069 w 1415"/>
                <a:gd name="T13" fmla="*/ 513 h 1058"/>
                <a:gd name="T14" fmla="*/ 1065 w 1415"/>
                <a:gd name="T15" fmla="*/ 510 h 1058"/>
                <a:gd name="T16" fmla="*/ 865 w 1415"/>
                <a:gd name="T17" fmla="*/ 71 h 1058"/>
                <a:gd name="T18" fmla="*/ 1128 w 1415"/>
                <a:gd name="T19" fmla="*/ 450 h 1058"/>
                <a:gd name="T20" fmla="*/ 1163 w 1415"/>
                <a:gd name="T21" fmla="*/ 504 h 1058"/>
                <a:gd name="T22" fmla="*/ 1414 w 1415"/>
                <a:gd name="T23" fmla="*/ 327 h 1058"/>
                <a:gd name="T24" fmla="*/ 880 w 1415"/>
                <a:gd name="T25" fmla="*/ 6 h 1058"/>
                <a:gd name="T26" fmla="*/ 515 w 1415"/>
                <a:gd name="T27" fmla="*/ 216 h 1058"/>
                <a:gd name="T28" fmla="*/ 348 w 1415"/>
                <a:gd name="T29" fmla="*/ 321 h 1058"/>
                <a:gd name="T30" fmla="*/ 15 w 1415"/>
                <a:gd name="T31" fmla="*/ 530 h 1058"/>
                <a:gd name="T32" fmla="*/ 16 w 1415"/>
                <a:gd name="T33" fmla="*/ 585 h 1058"/>
                <a:gd name="T34" fmla="*/ 550 w 1415"/>
                <a:gd name="T35" fmla="*/ 884 h 1058"/>
                <a:gd name="T36" fmla="*/ 804 w 1415"/>
                <a:gd name="T37" fmla="*/ 730 h 1058"/>
                <a:gd name="T38" fmla="*/ 770 w 1415"/>
                <a:gd name="T39" fmla="*/ 676 h 1058"/>
                <a:gd name="T40" fmla="*/ 94 w 1415"/>
                <a:gd name="T41" fmla="*/ 556 h 1058"/>
                <a:gd name="T42" fmla="*/ 851 w 1415"/>
                <a:gd name="T43" fmla="*/ 661 h 1058"/>
                <a:gd name="T44" fmla="*/ 868 w 1415"/>
                <a:gd name="T45" fmla="*/ 1054 h 1058"/>
                <a:gd name="T46" fmla="*/ 900 w 1415"/>
                <a:gd name="T47" fmla="*/ 1054 h 1058"/>
                <a:gd name="T48" fmla="*/ 1082 w 1415"/>
                <a:gd name="T49" fmla="*/ 922 h 1058"/>
                <a:gd name="T50" fmla="*/ 1081 w 1415"/>
                <a:gd name="T51" fmla="*/ 537 h 1058"/>
                <a:gd name="T52" fmla="*/ 915 w 1415"/>
                <a:gd name="T53" fmla="*/ 969 h 1058"/>
                <a:gd name="T54" fmla="*/ 899 w 1415"/>
                <a:gd name="T55" fmla="*/ 615 h 1058"/>
                <a:gd name="T56" fmla="*/ 532 w 1415"/>
                <a:gd name="T57" fmla="*/ 280 h 1058"/>
                <a:gd name="T58" fmla="*/ 947 w 1415"/>
                <a:gd name="T59" fmla="*/ 564 h 1058"/>
                <a:gd name="T60" fmla="*/ 964 w 1415"/>
                <a:gd name="T61" fmla="*/ 623 h 1058"/>
                <a:gd name="T62" fmla="*/ 1018 w 1415"/>
                <a:gd name="T63" fmla="*/ 596 h 1058"/>
                <a:gd name="T64" fmla="*/ 915 w 1415"/>
                <a:gd name="T65" fmla="*/ 969 h 1058"/>
                <a:gd name="T66" fmla="*/ 915 w 1415"/>
                <a:gd name="T67" fmla="*/ 96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5" h="1058">
                  <a:moveTo>
                    <a:pt x="1081" y="534"/>
                  </a:moveTo>
                  <a:cubicBezTo>
                    <a:pt x="1081" y="534"/>
                    <a:pt x="1081" y="533"/>
                    <a:pt x="1081" y="533"/>
                  </a:cubicBezTo>
                  <a:cubicBezTo>
                    <a:pt x="1081" y="532"/>
                    <a:pt x="1081" y="531"/>
                    <a:pt x="1080" y="529"/>
                  </a:cubicBezTo>
                  <a:cubicBezTo>
                    <a:pt x="1080" y="529"/>
                    <a:pt x="1080" y="529"/>
                    <a:pt x="1080" y="529"/>
                  </a:cubicBezTo>
                  <a:cubicBezTo>
                    <a:pt x="1080" y="528"/>
                    <a:pt x="1080" y="527"/>
                    <a:pt x="1079" y="526"/>
                  </a:cubicBezTo>
                  <a:cubicBezTo>
                    <a:pt x="1079" y="525"/>
                    <a:pt x="1079" y="525"/>
                    <a:pt x="1079" y="525"/>
                  </a:cubicBezTo>
                  <a:cubicBezTo>
                    <a:pt x="1078" y="524"/>
                    <a:pt x="1078" y="523"/>
                    <a:pt x="1078" y="522"/>
                  </a:cubicBezTo>
                  <a:cubicBezTo>
                    <a:pt x="1077" y="522"/>
                    <a:pt x="1077" y="522"/>
                    <a:pt x="1077" y="521"/>
                  </a:cubicBezTo>
                  <a:cubicBezTo>
                    <a:pt x="1077" y="521"/>
                    <a:pt x="1077" y="521"/>
                    <a:pt x="1077" y="521"/>
                  </a:cubicBezTo>
                  <a:cubicBezTo>
                    <a:pt x="1076" y="520"/>
                    <a:pt x="1076" y="519"/>
                    <a:pt x="1075" y="518"/>
                  </a:cubicBezTo>
                  <a:cubicBezTo>
                    <a:pt x="1075" y="518"/>
                    <a:pt x="1075" y="518"/>
                    <a:pt x="1075" y="518"/>
                  </a:cubicBezTo>
                  <a:cubicBezTo>
                    <a:pt x="1074" y="517"/>
                    <a:pt x="1073" y="516"/>
                    <a:pt x="1072" y="515"/>
                  </a:cubicBezTo>
                  <a:cubicBezTo>
                    <a:pt x="1072" y="515"/>
                    <a:pt x="1072" y="515"/>
                    <a:pt x="1072" y="515"/>
                  </a:cubicBezTo>
                  <a:cubicBezTo>
                    <a:pt x="1071" y="514"/>
                    <a:pt x="1070" y="513"/>
                    <a:pt x="1069" y="513"/>
                  </a:cubicBezTo>
                  <a:cubicBezTo>
                    <a:pt x="1069" y="512"/>
                    <a:pt x="1069" y="512"/>
                    <a:pt x="1069" y="512"/>
                  </a:cubicBezTo>
                  <a:cubicBezTo>
                    <a:pt x="1067" y="511"/>
                    <a:pt x="1066" y="510"/>
                    <a:pt x="1065" y="510"/>
                  </a:cubicBezTo>
                  <a:cubicBezTo>
                    <a:pt x="594" y="242"/>
                    <a:pt x="594" y="242"/>
                    <a:pt x="594" y="242"/>
                  </a:cubicBezTo>
                  <a:cubicBezTo>
                    <a:pt x="865" y="71"/>
                    <a:pt x="865" y="71"/>
                    <a:pt x="865" y="71"/>
                  </a:cubicBezTo>
                  <a:cubicBezTo>
                    <a:pt x="1320" y="329"/>
                    <a:pt x="1320" y="329"/>
                    <a:pt x="1320" y="329"/>
                  </a:cubicBezTo>
                  <a:cubicBezTo>
                    <a:pt x="1128" y="450"/>
                    <a:pt x="1128" y="450"/>
                    <a:pt x="1128" y="450"/>
                  </a:cubicBezTo>
                  <a:cubicBezTo>
                    <a:pt x="1114" y="460"/>
                    <a:pt x="1109" y="479"/>
                    <a:pt x="1118" y="494"/>
                  </a:cubicBezTo>
                  <a:cubicBezTo>
                    <a:pt x="1128" y="509"/>
                    <a:pt x="1148" y="514"/>
                    <a:pt x="1163" y="504"/>
                  </a:cubicBezTo>
                  <a:cubicBezTo>
                    <a:pt x="1399" y="355"/>
                    <a:pt x="1399" y="355"/>
                    <a:pt x="1399" y="355"/>
                  </a:cubicBezTo>
                  <a:cubicBezTo>
                    <a:pt x="1409" y="349"/>
                    <a:pt x="1415" y="339"/>
                    <a:pt x="1414" y="327"/>
                  </a:cubicBezTo>
                  <a:cubicBezTo>
                    <a:pt x="1414" y="316"/>
                    <a:pt x="1408" y="306"/>
                    <a:pt x="1398" y="300"/>
                  </a:cubicBezTo>
                  <a:cubicBezTo>
                    <a:pt x="880" y="6"/>
                    <a:pt x="880" y="6"/>
                    <a:pt x="880" y="6"/>
                  </a:cubicBezTo>
                  <a:cubicBezTo>
                    <a:pt x="870" y="0"/>
                    <a:pt x="857" y="0"/>
                    <a:pt x="847" y="6"/>
                  </a:cubicBezTo>
                  <a:cubicBezTo>
                    <a:pt x="515" y="216"/>
                    <a:pt x="515" y="216"/>
                    <a:pt x="515" y="216"/>
                  </a:cubicBezTo>
                  <a:cubicBezTo>
                    <a:pt x="514" y="216"/>
                    <a:pt x="514" y="216"/>
                    <a:pt x="514" y="216"/>
                  </a:cubicBezTo>
                  <a:cubicBezTo>
                    <a:pt x="348" y="321"/>
                    <a:pt x="348" y="321"/>
                    <a:pt x="348" y="321"/>
                  </a:cubicBezTo>
                  <a:cubicBezTo>
                    <a:pt x="348" y="321"/>
                    <a:pt x="348" y="321"/>
                    <a:pt x="348" y="321"/>
                  </a:cubicBezTo>
                  <a:cubicBezTo>
                    <a:pt x="15" y="530"/>
                    <a:pt x="15" y="530"/>
                    <a:pt x="15" y="530"/>
                  </a:cubicBezTo>
                  <a:cubicBezTo>
                    <a:pt x="5" y="536"/>
                    <a:pt x="0" y="547"/>
                    <a:pt x="0" y="558"/>
                  </a:cubicBezTo>
                  <a:cubicBezTo>
                    <a:pt x="0" y="570"/>
                    <a:pt x="6" y="580"/>
                    <a:pt x="16" y="585"/>
                  </a:cubicBezTo>
                  <a:cubicBezTo>
                    <a:pt x="534" y="880"/>
                    <a:pt x="534" y="880"/>
                    <a:pt x="534" y="880"/>
                  </a:cubicBezTo>
                  <a:cubicBezTo>
                    <a:pt x="539" y="883"/>
                    <a:pt x="545" y="884"/>
                    <a:pt x="550" y="884"/>
                  </a:cubicBezTo>
                  <a:cubicBezTo>
                    <a:pt x="556" y="884"/>
                    <a:pt x="562" y="882"/>
                    <a:pt x="567" y="879"/>
                  </a:cubicBezTo>
                  <a:cubicBezTo>
                    <a:pt x="804" y="730"/>
                    <a:pt x="804" y="730"/>
                    <a:pt x="804" y="730"/>
                  </a:cubicBezTo>
                  <a:cubicBezTo>
                    <a:pt x="819" y="721"/>
                    <a:pt x="824" y="701"/>
                    <a:pt x="814" y="686"/>
                  </a:cubicBezTo>
                  <a:cubicBezTo>
                    <a:pt x="805" y="671"/>
                    <a:pt x="785" y="666"/>
                    <a:pt x="770" y="676"/>
                  </a:cubicBezTo>
                  <a:cubicBezTo>
                    <a:pt x="549" y="815"/>
                    <a:pt x="549" y="815"/>
                    <a:pt x="549" y="815"/>
                  </a:cubicBezTo>
                  <a:cubicBezTo>
                    <a:pt x="94" y="556"/>
                    <a:pt x="94" y="556"/>
                    <a:pt x="94" y="556"/>
                  </a:cubicBezTo>
                  <a:cubicBezTo>
                    <a:pt x="366" y="385"/>
                    <a:pt x="366" y="385"/>
                    <a:pt x="366" y="385"/>
                  </a:cubicBezTo>
                  <a:cubicBezTo>
                    <a:pt x="851" y="661"/>
                    <a:pt x="851" y="661"/>
                    <a:pt x="851" y="661"/>
                  </a:cubicBezTo>
                  <a:cubicBezTo>
                    <a:pt x="851" y="1026"/>
                    <a:pt x="851" y="1026"/>
                    <a:pt x="851" y="1026"/>
                  </a:cubicBezTo>
                  <a:cubicBezTo>
                    <a:pt x="851" y="1038"/>
                    <a:pt x="857" y="1049"/>
                    <a:pt x="868" y="1054"/>
                  </a:cubicBezTo>
                  <a:cubicBezTo>
                    <a:pt x="872" y="1057"/>
                    <a:pt x="878" y="1058"/>
                    <a:pt x="883" y="1058"/>
                  </a:cubicBezTo>
                  <a:cubicBezTo>
                    <a:pt x="889" y="1058"/>
                    <a:pt x="895" y="1057"/>
                    <a:pt x="900" y="1054"/>
                  </a:cubicBezTo>
                  <a:cubicBezTo>
                    <a:pt x="1067" y="949"/>
                    <a:pt x="1067" y="949"/>
                    <a:pt x="1067" y="949"/>
                  </a:cubicBezTo>
                  <a:cubicBezTo>
                    <a:pt x="1076" y="943"/>
                    <a:pt x="1082" y="933"/>
                    <a:pt x="1082" y="922"/>
                  </a:cubicBezTo>
                  <a:cubicBezTo>
                    <a:pt x="1082" y="538"/>
                    <a:pt x="1082" y="538"/>
                    <a:pt x="1082" y="538"/>
                  </a:cubicBezTo>
                  <a:cubicBezTo>
                    <a:pt x="1082" y="537"/>
                    <a:pt x="1081" y="537"/>
                    <a:pt x="1081" y="537"/>
                  </a:cubicBezTo>
                  <a:cubicBezTo>
                    <a:pt x="1081" y="536"/>
                    <a:pt x="1081" y="535"/>
                    <a:pt x="1081" y="534"/>
                  </a:cubicBezTo>
                  <a:close/>
                  <a:moveTo>
                    <a:pt x="915" y="969"/>
                  </a:moveTo>
                  <a:cubicBezTo>
                    <a:pt x="915" y="642"/>
                    <a:pt x="915" y="642"/>
                    <a:pt x="915" y="642"/>
                  </a:cubicBezTo>
                  <a:cubicBezTo>
                    <a:pt x="915" y="631"/>
                    <a:pt x="909" y="620"/>
                    <a:pt x="899" y="615"/>
                  </a:cubicBezTo>
                  <a:cubicBezTo>
                    <a:pt x="427" y="347"/>
                    <a:pt x="427" y="347"/>
                    <a:pt x="427" y="347"/>
                  </a:cubicBezTo>
                  <a:cubicBezTo>
                    <a:pt x="532" y="280"/>
                    <a:pt x="532" y="280"/>
                    <a:pt x="532" y="280"/>
                  </a:cubicBezTo>
                  <a:cubicBezTo>
                    <a:pt x="987" y="539"/>
                    <a:pt x="987" y="539"/>
                    <a:pt x="987" y="539"/>
                  </a:cubicBezTo>
                  <a:cubicBezTo>
                    <a:pt x="947" y="564"/>
                    <a:pt x="947" y="564"/>
                    <a:pt x="947" y="564"/>
                  </a:cubicBezTo>
                  <a:cubicBezTo>
                    <a:pt x="932" y="574"/>
                    <a:pt x="928" y="593"/>
                    <a:pt x="937" y="608"/>
                  </a:cubicBezTo>
                  <a:cubicBezTo>
                    <a:pt x="943" y="618"/>
                    <a:pt x="954" y="623"/>
                    <a:pt x="964" y="623"/>
                  </a:cubicBezTo>
                  <a:cubicBezTo>
                    <a:pt x="970" y="623"/>
                    <a:pt x="976" y="622"/>
                    <a:pt x="981" y="618"/>
                  </a:cubicBezTo>
                  <a:cubicBezTo>
                    <a:pt x="1018" y="596"/>
                    <a:pt x="1018" y="596"/>
                    <a:pt x="1018" y="596"/>
                  </a:cubicBezTo>
                  <a:cubicBezTo>
                    <a:pt x="1018" y="904"/>
                    <a:pt x="1018" y="904"/>
                    <a:pt x="1018" y="904"/>
                  </a:cubicBezTo>
                  <a:lnTo>
                    <a:pt x="915" y="969"/>
                  </a:lnTo>
                  <a:close/>
                  <a:moveTo>
                    <a:pt x="915" y="969"/>
                  </a:moveTo>
                  <a:cubicBezTo>
                    <a:pt x="915" y="969"/>
                    <a:pt x="915" y="969"/>
                    <a:pt x="915" y="9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8525D476-4664-4AB8-B0C9-3D638A119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1903413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9A7EDE2-B85F-4043-AE95-08B5D3EE7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2598738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3293FF83-D926-473C-8F30-2CE41DEF0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2292350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33D3F9D9-22FE-42F7-BD9F-3E6553F6C0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2987675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6C706FEE-B5F7-47EF-A57F-7054EB473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2681288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1BB2375C-2725-40A0-8A62-8E4A89718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3376613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7AF9B2D2-205C-4D2E-957A-191B2B04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0123D0A-2CEF-463D-BDD0-9D00042ECA0A}"/>
              </a:ext>
            </a:extLst>
          </p:cNvPr>
          <p:cNvSpPr txBox="1"/>
          <p:nvPr/>
        </p:nvSpPr>
        <p:spPr>
          <a:xfrm>
            <a:off x="596928" y="5158933"/>
            <a:ext cx="10453231" cy="405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2000" b="1" dirty="0">
                <a:solidFill>
                  <a:srgbClr val="008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 Umocowanie w bankowości internetowej </a:t>
            </a:r>
            <a:endParaRPr lang="en-US" sz="2000" b="1" dirty="0">
              <a:solidFill>
                <a:srgbClr val="008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6" name="Obraz 65">
            <a:extLst>
              <a:ext uri="{FF2B5EF4-FFF2-40B4-BE49-F238E27FC236}">
                <a16:creationId xmlns:a16="http://schemas.microsoft.com/office/drawing/2014/main" id="{A840B482-D7A2-4567-8F34-8E27EEDBB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6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0E440208-485E-4810-B927-BF37B3467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7" y="2308080"/>
            <a:ext cx="5198657" cy="178502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2FE018-B17D-4AF4-9901-5D45519821A8}"/>
              </a:ext>
            </a:extLst>
          </p:cNvPr>
          <p:cNvSpPr txBox="1"/>
          <p:nvPr/>
        </p:nvSpPr>
        <p:spPr>
          <a:xfrm>
            <a:off x="5351721" y="627891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 Umocowanie w bankowości internetowej </a:t>
            </a:r>
            <a:endParaRPr lang="en-US" sz="1200" b="1" dirty="0">
              <a:solidFill>
                <a:srgbClr val="008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F23D6F5-0849-423C-81DE-3284053EA75E}"/>
              </a:ext>
            </a:extLst>
          </p:cNvPr>
          <p:cNvSpPr txBox="1"/>
          <p:nvPr/>
        </p:nvSpPr>
        <p:spPr>
          <a:xfrm rot="21600000">
            <a:off x="731778" y="740012"/>
            <a:ext cx="10865093" cy="31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Umocowanie w bankowości internetowej, należy wrócić się do kroku 4.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25787CCD-6227-460B-962F-5C40A7AA6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62" y="2736298"/>
            <a:ext cx="5151600" cy="20452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91C3F524-04AE-4B9C-925D-5D7E6FCCCFDF}"/>
              </a:ext>
            </a:extLst>
          </p:cNvPr>
          <p:cNvGrpSpPr/>
          <p:nvPr/>
        </p:nvGrpSpPr>
        <p:grpSpPr>
          <a:xfrm>
            <a:off x="1160744" y="1483014"/>
            <a:ext cx="5151600" cy="3576154"/>
            <a:chOff x="10396" y="1976414"/>
            <a:chExt cx="5151600" cy="3576154"/>
          </a:xfrm>
        </p:grpSpPr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39C2FDD5-A51F-4C27-985C-805732CDA5C8}"/>
                </a:ext>
              </a:extLst>
            </p:cNvPr>
            <p:cNvSpPr txBox="1"/>
            <p:nvPr/>
          </p:nvSpPr>
          <p:spPr>
            <a:xfrm>
              <a:off x="635334" y="5064999"/>
              <a:ext cx="3901725" cy="487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celu sprawdzenia statusu Wniosku Umocowanie wybierz  przycisk „</a:t>
              </a:r>
              <a:r>
                <a:rPr lang="pl-PL" sz="1200" b="1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Dalej</a:t>
              </a: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</a:t>
              </a:r>
              <a:endParaRPr lang="en-US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D56C428D-7DB7-4023-8EB5-4B03C86D9005}"/>
                </a:ext>
              </a:extLst>
            </p:cNvPr>
            <p:cNvSpPr txBox="1"/>
            <p:nvPr/>
          </p:nvSpPr>
          <p:spPr>
            <a:xfrm>
              <a:off x="10396" y="1976414"/>
              <a:ext cx="5151600" cy="473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kliknięciu „</a:t>
              </a:r>
              <a:r>
                <a:rPr lang="pl-PL" sz="1200" b="1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Złożone wnioski</a:t>
              </a: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 zostaniesz przekierowany   na poniższy ekran</a:t>
              </a:r>
              <a:endParaRPr lang="en-US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8" name="Łącznik: łamany 37">
              <a:extLst>
                <a:ext uri="{FF2B5EF4-FFF2-40B4-BE49-F238E27FC236}">
                  <a16:creationId xmlns:a16="http://schemas.microsoft.com/office/drawing/2014/main" id="{2C3F58E4-8216-4E3A-A5CD-16EE8209E23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914043" y="4797577"/>
              <a:ext cx="776028" cy="28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diamon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C67DF14-EF80-41F1-817D-CDE4DAE7D71C}"/>
              </a:ext>
            </a:extLst>
          </p:cNvPr>
          <p:cNvSpPr txBox="1"/>
          <p:nvPr/>
        </p:nvSpPr>
        <p:spPr>
          <a:xfrm>
            <a:off x="6614762" y="5059168"/>
            <a:ext cx="4820643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Umocowanie należy z listy wybrać numer wniosku, do którego składałeś dokumenty potwierdzające umocowanie Beneficjenta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26829DE7-9A40-4E02-9179-01BEF7AA3A2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291946" y="4274361"/>
            <a:ext cx="1960064" cy="443635"/>
          </a:xfrm>
          <a:prstGeom prst="bentConnector3">
            <a:avLst>
              <a:gd name="adj1" fmla="val 8146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">
            <a:extLst>
              <a:ext uri="{FF2B5EF4-FFF2-40B4-BE49-F238E27FC236}">
                <a16:creationId xmlns:a16="http://schemas.microsoft.com/office/drawing/2014/main" id="{E1C98A45-7CE1-46A9-B835-0F02DF41D9BE}"/>
              </a:ext>
            </a:extLst>
          </p:cNvPr>
          <p:cNvCxnSpPr/>
          <p:nvPr/>
        </p:nvCxnSpPr>
        <p:spPr>
          <a:xfrm>
            <a:off x="815008" y="1277736"/>
            <a:ext cx="10519576" cy="0"/>
          </a:xfrm>
          <a:prstGeom prst="line">
            <a:avLst/>
          </a:prstGeom>
          <a:ln w="19050">
            <a:solidFill>
              <a:srgbClr val="008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19">
            <a:extLst>
              <a:ext uri="{FF2B5EF4-FFF2-40B4-BE49-F238E27FC236}">
                <a16:creationId xmlns:a16="http://schemas.microsoft.com/office/drawing/2014/main" id="{E2857F7F-FD62-48F7-8CA5-B03EEAEA9E4A}"/>
              </a:ext>
            </a:extLst>
          </p:cNvPr>
          <p:cNvSpPr/>
          <p:nvPr/>
        </p:nvSpPr>
        <p:spPr>
          <a:xfrm>
            <a:off x="10245326" y="715824"/>
            <a:ext cx="360000" cy="360000"/>
          </a:xfrm>
          <a:prstGeom prst="ellipse">
            <a:avLst/>
          </a:prstGeom>
          <a:solidFill>
            <a:srgbClr val="C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25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64F4B98-71B6-45FF-BCB5-EF5A9E84A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8" y="449022"/>
            <a:ext cx="4217632" cy="364942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6265909-39FC-439E-8A75-3E308F023F61}"/>
              </a:ext>
            </a:extLst>
          </p:cNvPr>
          <p:cNvSpPr txBox="1"/>
          <p:nvPr/>
        </p:nvSpPr>
        <p:spPr>
          <a:xfrm>
            <a:off x="596928" y="4233609"/>
            <a:ext cx="5293180" cy="1070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podana informacja o aktualnym statusie  Wniosku Umocowanie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Dopiero status Wniosku: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zweryfikowane pozytywnie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oznacza zakończenie procesu potwierdzenia umocowania Beneficjenta 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F8579E0-932E-4692-8834-D35D0CA83FE8}"/>
              </a:ext>
            </a:extLst>
          </p:cNvPr>
          <p:cNvSpPr/>
          <p:nvPr/>
        </p:nvSpPr>
        <p:spPr>
          <a:xfrm>
            <a:off x="2318650" y="1625601"/>
            <a:ext cx="1392865" cy="222322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A801B919-6F15-414C-B9DB-C8EA194E6D7C}"/>
              </a:ext>
            </a:extLst>
          </p:cNvPr>
          <p:cNvSpPr/>
          <p:nvPr/>
        </p:nvSpPr>
        <p:spPr>
          <a:xfrm>
            <a:off x="2244843" y="1983087"/>
            <a:ext cx="2482480" cy="222322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Łącznik: łamany 24">
            <a:extLst>
              <a:ext uri="{FF2B5EF4-FFF2-40B4-BE49-F238E27FC236}">
                <a16:creationId xmlns:a16="http://schemas.microsoft.com/office/drawing/2014/main" id="{DE3BCDE3-4132-491A-835E-4C517047FA8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51675" y="2923377"/>
            <a:ext cx="2320479" cy="662221"/>
          </a:xfrm>
          <a:prstGeom prst="bentConnector3">
            <a:avLst>
              <a:gd name="adj1" fmla="val 9972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6FB469A-D106-4D90-A9A9-B8D4CD83CCA7}"/>
              </a:ext>
            </a:extLst>
          </p:cNvPr>
          <p:cNvSpPr txBox="1"/>
          <p:nvPr/>
        </p:nvSpPr>
        <p:spPr>
          <a:xfrm>
            <a:off x="596928" y="5496402"/>
            <a:ext cx="5293180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Istnieje możliwość pobrania Umowy Subwencji Finansowej, która została już przez Przedsiębiorcę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7" name="Łącznik: łamany 26">
            <a:extLst>
              <a:ext uri="{FF2B5EF4-FFF2-40B4-BE49-F238E27FC236}">
                <a16:creationId xmlns:a16="http://schemas.microsoft.com/office/drawing/2014/main" id="{4BFB46D1-2848-4483-88AB-628B1752B3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470361" y="4571623"/>
            <a:ext cx="2058394" cy="278736"/>
          </a:xfrm>
          <a:prstGeom prst="bentConnector3">
            <a:avLst>
              <a:gd name="adj1" fmla="val 100769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CEF6E0B-67AE-44D7-AEDB-BE66C56E1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125" y="449022"/>
            <a:ext cx="4816110" cy="48553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36B8697-4163-46FF-8267-09CB47112F5D}"/>
              </a:ext>
            </a:extLst>
          </p:cNvPr>
          <p:cNvSpPr txBox="1"/>
          <p:nvPr/>
        </p:nvSpPr>
        <p:spPr>
          <a:xfrm>
            <a:off x="6409843" y="5455680"/>
            <a:ext cx="5178704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Wniosków, które zostały zweryfikowane pozytywnie przez pracownika Banku, w polu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pojawia się właściwy komunikat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26829DE7-9A40-4E02-9179-01BEF7AA3A20}"/>
              </a:ext>
            </a:extLst>
          </p:cNvPr>
          <p:cNvCxnSpPr>
            <a:cxnSpLocks/>
          </p:cNvCxnSpPr>
          <p:nvPr/>
        </p:nvCxnSpPr>
        <p:spPr>
          <a:xfrm rot="16200000" flipV="1">
            <a:off x="9555273" y="3714164"/>
            <a:ext cx="2761295" cy="1308465"/>
          </a:xfrm>
          <a:prstGeom prst="bentConnector3">
            <a:avLst>
              <a:gd name="adj1" fmla="val 10005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>
            <a:extLst>
              <a:ext uri="{FF2B5EF4-FFF2-40B4-BE49-F238E27FC236}">
                <a16:creationId xmlns:a16="http://schemas.microsoft.com/office/drawing/2014/main" id="{E2BBD6B7-55EE-4AC3-B89C-8F97C6030699}"/>
              </a:ext>
            </a:extLst>
          </p:cNvPr>
          <p:cNvSpPr/>
          <p:nvPr/>
        </p:nvSpPr>
        <p:spPr>
          <a:xfrm>
            <a:off x="8616210" y="2908617"/>
            <a:ext cx="1512000" cy="222322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FE2FD37-CB66-4302-9A87-95934A211FF5}"/>
              </a:ext>
            </a:extLst>
          </p:cNvPr>
          <p:cNvSpPr txBox="1"/>
          <p:nvPr/>
        </p:nvSpPr>
        <p:spPr>
          <a:xfrm>
            <a:off x="5351721" y="627891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 Umocowanie w bankowości internetowej </a:t>
            </a:r>
            <a:endParaRPr lang="en-US" sz="1200" b="1" dirty="0">
              <a:solidFill>
                <a:srgbClr val="008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360229" y="2601686"/>
            <a:ext cx="2100942" cy="21771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918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C057BBC-F95D-4E77-9202-E9D2AA1ACE2F}"/>
              </a:ext>
            </a:extLst>
          </p:cNvPr>
          <p:cNvSpPr txBox="1"/>
          <p:nvPr/>
        </p:nvSpPr>
        <p:spPr>
          <a:xfrm>
            <a:off x="6821445" y="2198798"/>
            <a:ext cx="4776640" cy="1268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Wniosku, który został zweryfikowany negatywnie przez pracownika Banku, w polu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pojawia się właściwy komunikat. Status ten oznacza, że pracownik Banku negatywnie zweryfikował przesłane przez Ciebie dokumenty. Pracownik Banku będzie się z Tobą kontaktował w celu wyjaśnienia co dokładnie należy poprawić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6BFEE101-BD63-49AE-B9AF-41A196AFF053}"/>
              </a:ext>
            </a:extLst>
          </p:cNvPr>
          <p:cNvGrpSpPr/>
          <p:nvPr/>
        </p:nvGrpSpPr>
        <p:grpSpPr>
          <a:xfrm>
            <a:off x="730103" y="936049"/>
            <a:ext cx="5293180" cy="4183838"/>
            <a:chOff x="730103" y="936049"/>
            <a:chExt cx="5293180" cy="4183838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51636EE9-2A48-421D-8303-B0FD95236C3B}"/>
                </a:ext>
              </a:extLst>
            </p:cNvPr>
            <p:cNvGrpSpPr/>
            <p:nvPr/>
          </p:nvGrpSpPr>
          <p:grpSpPr>
            <a:xfrm>
              <a:off x="730103" y="936049"/>
              <a:ext cx="5293180" cy="4183838"/>
              <a:chOff x="1152105" y="585174"/>
              <a:chExt cx="5293180" cy="4183838"/>
            </a:xfrm>
          </p:grpSpPr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7F8579E0-932E-4692-8834-D35D0CA83FE8}"/>
                  </a:ext>
                </a:extLst>
              </p:cNvPr>
              <p:cNvSpPr/>
              <p:nvPr/>
            </p:nvSpPr>
            <p:spPr>
              <a:xfrm>
                <a:off x="2318650" y="1625601"/>
                <a:ext cx="1392865" cy="222322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5C0DD51F-484F-45B9-A1EF-F0C7BACE5885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105" y="585174"/>
                <a:ext cx="5293180" cy="41838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71A9992B-17FE-43C8-911E-EE1F7D76D80F}"/>
                  </a:ext>
                </a:extLst>
              </p:cNvPr>
              <p:cNvSpPr/>
              <p:nvPr/>
            </p:nvSpPr>
            <p:spPr>
              <a:xfrm>
                <a:off x="2896521" y="1869189"/>
                <a:ext cx="2520000" cy="144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id="{5CA3AEBD-D885-4C76-BBB1-821E9E7B89CE}"/>
                  </a:ext>
                </a:extLst>
              </p:cNvPr>
              <p:cNvSpPr/>
              <p:nvPr/>
            </p:nvSpPr>
            <p:spPr>
              <a:xfrm>
                <a:off x="3370108" y="2959677"/>
                <a:ext cx="2520000" cy="144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651338CC-6201-43B6-A3EF-40FA9630C14C}"/>
                  </a:ext>
                </a:extLst>
              </p:cNvPr>
              <p:cNvSpPr/>
              <p:nvPr/>
            </p:nvSpPr>
            <p:spPr>
              <a:xfrm>
                <a:off x="3310050" y="4186493"/>
                <a:ext cx="2520000" cy="144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281AB44E-F16E-48EF-B30E-4AB79F4EDC24}"/>
                </a:ext>
              </a:extLst>
            </p:cNvPr>
            <p:cNvSpPr/>
            <p:nvPr/>
          </p:nvSpPr>
          <p:spPr>
            <a:xfrm>
              <a:off x="3026078" y="4914520"/>
              <a:ext cx="2520000" cy="1440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26829DE7-9A40-4E02-9179-01BEF7AA3A2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07655" y="2035268"/>
            <a:ext cx="1958339" cy="170397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7DFFE27-D775-4FE2-99B1-65D1E15044EE}"/>
              </a:ext>
            </a:extLst>
          </p:cNvPr>
          <p:cNvSpPr txBox="1"/>
          <p:nvPr/>
        </p:nvSpPr>
        <p:spPr>
          <a:xfrm>
            <a:off x="5351721" y="627891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 Umocowanie w bankowości internetowej </a:t>
            </a:r>
            <a:endParaRPr lang="en-US" sz="1200" b="1" dirty="0">
              <a:solidFill>
                <a:srgbClr val="008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69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560784B1-3D0A-459E-9B67-532F0A1780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72" b="13772"/>
          <a:stretch>
            <a:fillRect/>
          </a:stretch>
        </p:blipFill>
        <p:spPr/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B42A3FE6-B098-4355-AD0E-F716217CDCCD}"/>
              </a:ext>
            </a:extLst>
          </p:cNvPr>
          <p:cNvSpPr>
            <a:spLocks/>
          </p:cNvSpPr>
          <p:nvPr/>
        </p:nvSpPr>
        <p:spPr bwMode="auto">
          <a:xfrm>
            <a:off x="6116638" y="4155530"/>
            <a:ext cx="6097270" cy="2009775"/>
          </a:xfrm>
          <a:custGeom>
            <a:avLst/>
            <a:gdLst>
              <a:gd name="T0" fmla="*/ 3857 w 3857"/>
              <a:gd name="T1" fmla="*/ 0 h 1266"/>
              <a:gd name="T2" fmla="*/ 0 w 3857"/>
              <a:gd name="T3" fmla="*/ 878 h 1266"/>
              <a:gd name="T4" fmla="*/ 0 w 3857"/>
              <a:gd name="T5" fmla="*/ 1266 h 1266"/>
              <a:gd name="T6" fmla="*/ 3857 w 3857"/>
              <a:gd name="T7" fmla="*/ 386 h 1266"/>
              <a:gd name="T8" fmla="*/ 3857 w 3857"/>
              <a:gd name="T9" fmla="*/ 0 h 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7" h="1266">
                <a:moveTo>
                  <a:pt x="3857" y="0"/>
                </a:moveTo>
                <a:lnTo>
                  <a:pt x="0" y="878"/>
                </a:lnTo>
                <a:lnTo>
                  <a:pt x="0" y="1266"/>
                </a:lnTo>
                <a:lnTo>
                  <a:pt x="3857" y="386"/>
                </a:lnTo>
                <a:lnTo>
                  <a:pt x="385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45FF251-741E-4C19-9522-50019E597482}"/>
              </a:ext>
            </a:extLst>
          </p:cNvPr>
          <p:cNvSpPr>
            <a:spLocks/>
          </p:cNvSpPr>
          <p:nvPr/>
        </p:nvSpPr>
        <p:spPr bwMode="auto">
          <a:xfrm>
            <a:off x="-4762" y="260648"/>
            <a:ext cx="6199188" cy="2298700"/>
          </a:xfrm>
          <a:custGeom>
            <a:avLst/>
            <a:gdLst>
              <a:gd name="T0" fmla="*/ 3905 w 3905"/>
              <a:gd name="T1" fmla="*/ 0 h 1448"/>
              <a:gd name="T2" fmla="*/ 0 w 3905"/>
              <a:gd name="T3" fmla="*/ 869 h 1448"/>
              <a:gd name="T4" fmla="*/ 0 w 3905"/>
              <a:gd name="T5" fmla="*/ 1448 h 1448"/>
              <a:gd name="T6" fmla="*/ 3905 w 3905"/>
              <a:gd name="T7" fmla="*/ 576 h 1448"/>
              <a:gd name="T8" fmla="*/ 3905 w 3905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5" h="1448">
                <a:moveTo>
                  <a:pt x="3905" y="0"/>
                </a:moveTo>
                <a:lnTo>
                  <a:pt x="0" y="869"/>
                </a:lnTo>
                <a:lnTo>
                  <a:pt x="0" y="1448"/>
                </a:lnTo>
                <a:lnTo>
                  <a:pt x="3905" y="576"/>
                </a:lnTo>
                <a:lnTo>
                  <a:pt x="3905" y="0"/>
                </a:lnTo>
                <a:close/>
              </a:path>
            </a:pathLst>
          </a:custGeom>
          <a:solidFill>
            <a:srgbClr val="CAD23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B390857D-62C1-47CA-A67B-A29BB9961E61}"/>
              </a:ext>
            </a:extLst>
          </p:cNvPr>
          <p:cNvSpPr>
            <a:spLocks/>
          </p:cNvSpPr>
          <p:nvPr/>
        </p:nvSpPr>
        <p:spPr bwMode="auto">
          <a:xfrm>
            <a:off x="-4762" y="1103610"/>
            <a:ext cx="6220538" cy="1665288"/>
          </a:xfrm>
          <a:custGeom>
            <a:avLst/>
            <a:gdLst>
              <a:gd name="T0" fmla="*/ 0 w 3903"/>
              <a:gd name="T1" fmla="*/ 872 h 1049"/>
              <a:gd name="T2" fmla="*/ 0 w 3903"/>
              <a:gd name="T3" fmla="*/ 1049 h 1049"/>
              <a:gd name="T4" fmla="*/ 3903 w 3903"/>
              <a:gd name="T5" fmla="*/ 178 h 1049"/>
              <a:gd name="T6" fmla="*/ 3903 w 3903"/>
              <a:gd name="T7" fmla="*/ 0 h 1049"/>
              <a:gd name="T8" fmla="*/ 0 w 3903"/>
              <a:gd name="T9" fmla="*/ 872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3" h="1049">
                <a:moveTo>
                  <a:pt x="0" y="872"/>
                </a:moveTo>
                <a:lnTo>
                  <a:pt x="0" y="1049"/>
                </a:lnTo>
                <a:lnTo>
                  <a:pt x="3903" y="178"/>
                </a:lnTo>
                <a:lnTo>
                  <a:pt x="3903" y="0"/>
                </a:lnTo>
                <a:lnTo>
                  <a:pt x="0" y="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99F48138-02DB-4037-8B58-1CFD66B25751}"/>
              </a:ext>
            </a:extLst>
          </p:cNvPr>
          <p:cNvSpPr>
            <a:spLocks/>
          </p:cNvSpPr>
          <p:nvPr/>
        </p:nvSpPr>
        <p:spPr bwMode="auto">
          <a:xfrm>
            <a:off x="6224589" y="265411"/>
            <a:ext cx="5965825" cy="1624013"/>
          </a:xfrm>
          <a:custGeom>
            <a:avLst/>
            <a:gdLst>
              <a:gd name="T0" fmla="*/ 0 w 3789"/>
              <a:gd name="T1" fmla="*/ 846 h 1023"/>
              <a:gd name="T2" fmla="*/ 0 w 3789"/>
              <a:gd name="T3" fmla="*/ 1023 h 1023"/>
              <a:gd name="T4" fmla="*/ 3789 w 3789"/>
              <a:gd name="T5" fmla="*/ 177 h 1023"/>
              <a:gd name="T6" fmla="*/ 3789 w 3789"/>
              <a:gd name="T7" fmla="*/ 0 h 1023"/>
              <a:gd name="T8" fmla="*/ 0 w 3789"/>
              <a:gd name="T9" fmla="*/ 846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9" h="1023">
                <a:moveTo>
                  <a:pt x="0" y="846"/>
                </a:moveTo>
                <a:lnTo>
                  <a:pt x="0" y="1023"/>
                </a:lnTo>
                <a:lnTo>
                  <a:pt x="3789" y="177"/>
                </a:lnTo>
                <a:lnTo>
                  <a:pt x="3789" y="0"/>
                </a:lnTo>
                <a:lnTo>
                  <a:pt x="0" y="8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03B9F68B-6049-4012-856D-14E9400CA5E1}"/>
              </a:ext>
            </a:extLst>
          </p:cNvPr>
          <p:cNvSpPr>
            <a:spLocks/>
          </p:cNvSpPr>
          <p:nvPr/>
        </p:nvSpPr>
        <p:spPr bwMode="auto">
          <a:xfrm>
            <a:off x="4295776" y="3415754"/>
            <a:ext cx="7918132" cy="2705100"/>
          </a:xfrm>
          <a:custGeom>
            <a:avLst/>
            <a:gdLst>
              <a:gd name="T0" fmla="*/ 5004 w 5004"/>
              <a:gd name="T1" fmla="*/ 0 h 1704"/>
              <a:gd name="T2" fmla="*/ 0 w 5004"/>
              <a:gd name="T3" fmla="*/ 1127 h 1704"/>
              <a:gd name="T4" fmla="*/ 0 w 5004"/>
              <a:gd name="T5" fmla="*/ 1704 h 1704"/>
              <a:gd name="T6" fmla="*/ 5004 w 5004"/>
              <a:gd name="T7" fmla="*/ 579 h 1704"/>
              <a:gd name="T8" fmla="*/ 5004 w 5004"/>
              <a:gd name="T9" fmla="*/ 0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4" h="1704">
                <a:moveTo>
                  <a:pt x="5004" y="0"/>
                </a:moveTo>
                <a:lnTo>
                  <a:pt x="0" y="1127"/>
                </a:lnTo>
                <a:lnTo>
                  <a:pt x="0" y="1704"/>
                </a:lnTo>
                <a:lnTo>
                  <a:pt x="5004" y="579"/>
                </a:lnTo>
                <a:lnTo>
                  <a:pt x="5004" y="0"/>
                </a:lnTo>
                <a:close/>
              </a:path>
            </a:pathLst>
          </a:custGeom>
          <a:solidFill>
            <a:srgbClr val="0083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50CCC-6FCE-4F7F-BA63-9021AED34B9F}"/>
              </a:ext>
            </a:extLst>
          </p:cNvPr>
          <p:cNvSpPr txBox="1"/>
          <p:nvPr/>
        </p:nvSpPr>
        <p:spPr>
          <a:xfrm>
            <a:off x="1447003" y="2954645"/>
            <a:ext cx="949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Niniejsza informacja stanowi wyłącznie informację edukacyjną i nie stanowi oferty w rozumieniu przepisów Kodeksu cywilnego. Została przygotowana przez Bank Polskiej Spółdzielczości Spółka Akcyjna ul. Grzybowska 81, 00-844 Warszawa, NIP 896-00-01-959, Regon 930603359, zarejestrowanym w Sądzie Rejonowym dla m. st. Warszawy w Warszawie, XII Wydział Gospodarczy Krajowego Rejestru Sądowego KRS 0000069229 Kapitał zakładowy i wpłacony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438.025.241,00</a:t>
            </a:r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zł.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1B9999D8-62BF-40AF-A8B0-9811E8771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55" y="5813306"/>
            <a:ext cx="2102105" cy="6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0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3" name="TextBox 170">
            <a:extLst>
              <a:ext uri="{FF2B5EF4-FFF2-40B4-BE49-F238E27FC236}">
                <a16:creationId xmlns:a16="http://schemas.microsoft.com/office/drawing/2014/main" id="{3A131F62-6A28-4C79-93DA-CD8C8B3FD1FF}"/>
              </a:ext>
            </a:extLst>
          </p:cNvPr>
          <p:cNvSpPr txBox="1"/>
          <p:nvPr/>
        </p:nvSpPr>
        <p:spPr>
          <a:xfrm>
            <a:off x="771276" y="779911"/>
            <a:ext cx="10501027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ZANIM ZŁOŻYSZ WNIOSEK UMOCOWANIE: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4" name="Straight Connector 2">
            <a:extLst>
              <a:ext uri="{FF2B5EF4-FFF2-40B4-BE49-F238E27FC236}">
                <a16:creationId xmlns:a16="http://schemas.microsoft.com/office/drawing/2014/main" id="{CAC74B70-B61D-4371-BC69-4FE160737B93}"/>
              </a:ext>
            </a:extLst>
          </p:cNvPr>
          <p:cNvCxnSpPr/>
          <p:nvPr/>
        </p:nvCxnSpPr>
        <p:spPr>
          <a:xfrm>
            <a:off x="815008" y="1277736"/>
            <a:ext cx="10519576" cy="0"/>
          </a:xfrm>
          <a:prstGeom prst="line">
            <a:avLst/>
          </a:prstGeom>
          <a:ln w="19050">
            <a:solidFill>
              <a:srgbClr val="008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ubtitle 6">
            <a:extLst>
              <a:ext uri="{FF2B5EF4-FFF2-40B4-BE49-F238E27FC236}">
                <a16:creationId xmlns:a16="http://schemas.microsoft.com/office/drawing/2014/main" id="{B807627E-4F92-4008-8944-CB6B7779E3E9}"/>
              </a:ext>
            </a:extLst>
          </p:cNvPr>
          <p:cNvSpPr txBox="1">
            <a:spLocks/>
          </p:cNvSpPr>
          <p:nvPr/>
        </p:nvSpPr>
        <p:spPr>
          <a:xfrm>
            <a:off x="792479" y="1843238"/>
            <a:ext cx="10607041" cy="2300380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pamiętać, że:</a:t>
            </a:r>
            <a:endParaRPr lang="en-US" sz="1600" b="1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Pełnomocnictwo musi być opatrzone datą nie późniejszą niż dzień złożenia wniosku o subwencję.                     W przypadku tej samej daty, o ważności Pełnomocnictwa decyduje godzina notarialnego poświadczenia podpisów lub złożenia ostatniego z wymaganych podpisów kwalifikowanych. W razie braku wskazania godziny poświadczenia notarialnego pełnomocnictwo udzielone w dacie złożenia wniosku nie będzie mogło być zaakceptowane;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Oświadczenie musi zostać wystawione po dacie złożenia wniosku o subwencję finansową, jeśli wcześniej        nie udzielono pełnomocnictwa osobie wnioskującej. Oświadczenie podpisuje osoba lub osoby umocowane według Krajowego Rejestru Sądowego lub Centralnej Ewidencji i Informacji o Działalności Gospodarczej.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600" dirty="0">
                <a:solidFill>
                  <a:srgbClr val="008364"/>
                </a:solidFill>
                <a:latin typeface="Open Sans" panose="020B0606030504020204"/>
                <a:cs typeface="Times New Roman" panose="02020603050405020304" pitchFamily="18" charset="0"/>
              </a:rPr>
              <a:t>Zarówno Pełnomocnictwo jak i Oświadczenie należy przedłożyć wraz z aktualnym/pełnym odpisem z Krajowego Rejestru Sądowego lub wydrukiem z Centralnej Ewidencji i Informacji o Działalności Gospodarczej.</a:t>
            </a:r>
            <a:endParaRPr lang="en-US" sz="1600" dirty="0">
              <a:solidFill>
                <a:srgbClr val="008364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ts val="25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F36BF094-457B-4E24-BD3E-DF05D49277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00" b="28500"/>
          <a:stretch>
            <a:fillRect/>
          </a:stretch>
        </p:blipFill>
        <p:spPr/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A13490D-7CC3-481E-A8FB-C1C9150D12C0}"/>
              </a:ext>
            </a:extLst>
          </p:cNvPr>
          <p:cNvSpPr/>
          <p:nvPr/>
        </p:nvSpPr>
        <p:spPr>
          <a:xfrm>
            <a:off x="1486885" y="2107688"/>
            <a:ext cx="1609344" cy="1609344"/>
          </a:xfrm>
          <a:prstGeom prst="ellipse">
            <a:avLst/>
          </a:prstGeom>
          <a:solidFill>
            <a:srgbClr val="00836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E44C15-C578-485A-B4C9-12FACD0D468C}"/>
              </a:ext>
            </a:extLst>
          </p:cNvPr>
          <p:cNvSpPr/>
          <p:nvPr/>
        </p:nvSpPr>
        <p:spPr>
          <a:xfrm>
            <a:off x="5288176" y="2107688"/>
            <a:ext cx="1609344" cy="1609344"/>
          </a:xfrm>
          <a:prstGeom prst="ellipse">
            <a:avLst/>
          </a:prstGeom>
          <a:solidFill>
            <a:srgbClr val="CAD238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D9AB83-3486-4408-95AE-C22F3C267C03}"/>
              </a:ext>
            </a:extLst>
          </p:cNvPr>
          <p:cNvSpPr/>
          <p:nvPr/>
        </p:nvSpPr>
        <p:spPr>
          <a:xfrm>
            <a:off x="9102530" y="2107688"/>
            <a:ext cx="1609344" cy="1609344"/>
          </a:xfrm>
          <a:prstGeom prst="ellipse">
            <a:avLst/>
          </a:prstGeom>
          <a:solidFill>
            <a:srgbClr val="005C46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712AFB-7531-4057-89D2-3B239C48F2F8}"/>
              </a:ext>
            </a:extLst>
          </p:cNvPr>
          <p:cNvGrpSpPr/>
          <p:nvPr/>
        </p:nvGrpSpPr>
        <p:grpSpPr>
          <a:xfrm>
            <a:off x="5716367" y="2530147"/>
            <a:ext cx="752962" cy="764426"/>
            <a:chOff x="-4471988" y="195263"/>
            <a:chExt cx="4900613" cy="4975226"/>
          </a:xfrm>
          <a:solidFill>
            <a:schemeClr val="bg1"/>
          </a:solidFill>
        </p:grpSpPr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6B2BE671-6425-40AD-AF20-08133D4A5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95350" y="317501"/>
              <a:ext cx="492125" cy="935038"/>
            </a:xfrm>
            <a:custGeom>
              <a:avLst/>
              <a:gdLst>
                <a:gd name="T0" fmla="*/ 0 w 310"/>
                <a:gd name="T1" fmla="*/ 42 h 589"/>
                <a:gd name="T2" fmla="*/ 191 w 310"/>
                <a:gd name="T3" fmla="*/ 0 h 589"/>
                <a:gd name="T4" fmla="*/ 310 w 310"/>
                <a:gd name="T5" fmla="*/ 547 h 589"/>
                <a:gd name="T6" fmla="*/ 119 w 310"/>
                <a:gd name="T7" fmla="*/ 589 h 589"/>
                <a:gd name="T8" fmla="*/ 0 w 310"/>
                <a:gd name="T9" fmla="*/ 42 h 589"/>
                <a:gd name="T10" fmla="*/ 0 w 310"/>
                <a:gd name="T11" fmla="*/ 42 h 589"/>
                <a:gd name="T12" fmla="*/ 0 w 310"/>
                <a:gd name="T13" fmla="*/ 4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89">
                  <a:moveTo>
                    <a:pt x="0" y="42"/>
                  </a:moveTo>
                  <a:lnTo>
                    <a:pt x="191" y="0"/>
                  </a:lnTo>
                  <a:lnTo>
                    <a:pt x="310" y="547"/>
                  </a:lnTo>
                  <a:lnTo>
                    <a:pt x="119" y="589"/>
                  </a:lnTo>
                  <a:lnTo>
                    <a:pt x="0" y="42"/>
                  </a:lnTo>
                  <a:close/>
                  <a:moveTo>
                    <a:pt x="0" y="42"/>
                  </a:move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D9A643F-ED81-4494-8153-28790CC400B9}"/>
                </a:ext>
              </a:extLst>
            </p:cNvPr>
            <p:cNvGrpSpPr/>
            <p:nvPr/>
          </p:nvGrpSpPr>
          <p:grpSpPr>
            <a:xfrm>
              <a:off x="-4471988" y="195263"/>
              <a:ext cx="4900613" cy="4975226"/>
              <a:chOff x="-4471988" y="195263"/>
              <a:chExt cx="4900613" cy="4975226"/>
            </a:xfrm>
            <a:grpFill/>
          </p:grpSpPr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10503C0F-697A-4C1E-8A67-25FA914C26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471988" y="317501"/>
                <a:ext cx="1323975" cy="4732338"/>
              </a:xfrm>
              <a:custGeom>
                <a:avLst/>
                <a:gdLst>
                  <a:gd name="T0" fmla="*/ 191 w 834"/>
                  <a:gd name="T1" fmla="*/ 2981 h 2981"/>
                  <a:gd name="T2" fmla="*/ 0 w 834"/>
                  <a:gd name="T3" fmla="*/ 2939 h 2981"/>
                  <a:gd name="T4" fmla="*/ 643 w 834"/>
                  <a:gd name="T5" fmla="*/ 0 h 2981"/>
                  <a:gd name="T6" fmla="*/ 834 w 834"/>
                  <a:gd name="T7" fmla="*/ 42 h 2981"/>
                  <a:gd name="T8" fmla="*/ 191 w 834"/>
                  <a:gd name="T9" fmla="*/ 2981 h 2981"/>
                  <a:gd name="T10" fmla="*/ 191 w 834"/>
                  <a:gd name="T11" fmla="*/ 2981 h 2981"/>
                  <a:gd name="T12" fmla="*/ 191 w 834"/>
                  <a:gd name="T13" fmla="*/ 2981 h 2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4" h="2981">
                    <a:moveTo>
                      <a:pt x="191" y="2981"/>
                    </a:moveTo>
                    <a:lnTo>
                      <a:pt x="0" y="2939"/>
                    </a:lnTo>
                    <a:lnTo>
                      <a:pt x="643" y="0"/>
                    </a:lnTo>
                    <a:lnTo>
                      <a:pt x="834" y="42"/>
                    </a:lnTo>
                    <a:lnTo>
                      <a:pt x="191" y="2981"/>
                    </a:lnTo>
                    <a:close/>
                    <a:moveTo>
                      <a:pt x="191" y="2981"/>
                    </a:moveTo>
                    <a:lnTo>
                      <a:pt x="191" y="29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E96DDD95-50BE-4E3B-9F7B-AC7851C991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3063" y="2705101"/>
                <a:ext cx="801688" cy="2344738"/>
              </a:xfrm>
              <a:custGeom>
                <a:avLst/>
                <a:gdLst>
                  <a:gd name="T0" fmla="*/ 0 w 505"/>
                  <a:gd name="T1" fmla="*/ 42 h 1477"/>
                  <a:gd name="T2" fmla="*/ 191 w 505"/>
                  <a:gd name="T3" fmla="*/ 0 h 1477"/>
                  <a:gd name="T4" fmla="*/ 505 w 505"/>
                  <a:gd name="T5" fmla="*/ 1435 h 1477"/>
                  <a:gd name="T6" fmla="*/ 314 w 505"/>
                  <a:gd name="T7" fmla="*/ 1477 h 1477"/>
                  <a:gd name="T8" fmla="*/ 0 w 505"/>
                  <a:gd name="T9" fmla="*/ 42 h 1477"/>
                  <a:gd name="T10" fmla="*/ 0 w 505"/>
                  <a:gd name="T11" fmla="*/ 42 h 1477"/>
                  <a:gd name="T12" fmla="*/ 0 w 505"/>
                  <a:gd name="T13" fmla="*/ 42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5" h="1477">
                    <a:moveTo>
                      <a:pt x="0" y="42"/>
                    </a:moveTo>
                    <a:lnTo>
                      <a:pt x="191" y="0"/>
                    </a:lnTo>
                    <a:lnTo>
                      <a:pt x="505" y="1435"/>
                    </a:lnTo>
                    <a:lnTo>
                      <a:pt x="314" y="1477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DA9D082B-DC31-49EE-B58F-B8AB9E7544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639763" y="1489076"/>
                <a:ext cx="369888" cy="371475"/>
              </a:xfrm>
              <a:custGeom>
                <a:avLst/>
                <a:gdLst>
                  <a:gd name="T0" fmla="*/ 0 w 233"/>
                  <a:gd name="T1" fmla="*/ 42 h 234"/>
                  <a:gd name="T2" fmla="*/ 191 w 233"/>
                  <a:gd name="T3" fmla="*/ 0 h 234"/>
                  <a:gd name="T4" fmla="*/ 233 w 233"/>
                  <a:gd name="T5" fmla="*/ 192 h 234"/>
                  <a:gd name="T6" fmla="*/ 42 w 233"/>
                  <a:gd name="T7" fmla="*/ 234 h 234"/>
                  <a:gd name="T8" fmla="*/ 0 w 233"/>
                  <a:gd name="T9" fmla="*/ 42 h 234"/>
                  <a:gd name="T10" fmla="*/ 0 w 233"/>
                  <a:gd name="T11" fmla="*/ 42 h 234"/>
                  <a:gd name="T12" fmla="*/ 0 w 233"/>
                  <a:gd name="T13" fmla="*/ 4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34">
                    <a:moveTo>
                      <a:pt x="0" y="42"/>
                    </a:moveTo>
                    <a:lnTo>
                      <a:pt x="191" y="0"/>
                    </a:lnTo>
                    <a:lnTo>
                      <a:pt x="233" y="192"/>
                    </a:lnTo>
                    <a:lnTo>
                      <a:pt x="42" y="234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A00BCDDC-5650-402D-9EF7-00DBB07D4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06413" y="2097088"/>
                <a:ext cx="369888" cy="369888"/>
              </a:xfrm>
              <a:custGeom>
                <a:avLst/>
                <a:gdLst>
                  <a:gd name="T0" fmla="*/ 0 w 233"/>
                  <a:gd name="T1" fmla="*/ 42 h 233"/>
                  <a:gd name="T2" fmla="*/ 191 w 233"/>
                  <a:gd name="T3" fmla="*/ 0 h 233"/>
                  <a:gd name="T4" fmla="*/ 233 w 233"/>
                  <a:gd name="T5" fmla="*/ 191 h 233"/>
                  <a:gd name="T6" fmla="*/ 42 w 233"/>
                  <a:gd name="T7" fmla="*/ 233 h 233"/>
                  <a:gd name="T8" fmla="*/ 0 w 233"/>
                  <a:gd name="T9" fmla="*/ 42 h 233"/>
                  <a:gd name="T10" fmla="*/ 0 w 233"/>
                  <a:gd name="T11" fmla="*/ 42 h 233"/>
                  <a:gd name="T12" fmla="*/ 0 w 233"/>
                  <a:gd name="T13" fmla="*/ 4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33">
                    <a:moveTo>
                      <a:pt x="0" y="42"/>
                    </a:moveTo>
                    <a:lnTo>
                      <a:pt x="191" y="0"/>
                    </a:lnTo>
                    <a:lnTo>
                      <a:pt x="233" y="191"/>
                    </a:lnTo>
                    <a:lnTo>
                      <a:pt x="42" y="233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FFE270DA-D713-4733-8E20-D1A09C3D2A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95350" y="317501"/>
                <a:ext cx="492125" cy="935038"/>
              </a:xfrm>
              <a:custGeom>
                <a:avLst/>
                <a:gdLst>
                  <a:gd name="T0" fmla="*/ 0 w 310"/>
                  <a:gd name="T1" fmla="*/ 42 h 589"/>
                  <a:gd name="T2" fmla="*/ 191 w 310"/>
                  <a:gd name="T3" fmla="*/ 0 h 589"/>
                  <a:gd name="T4" fmla="*/ 310 w 310"/>
                  <a:gd name="T5" fmla="*/ 547 h 589"/>
                  <a:gd name="T6" fmla="*/ 119 w 310"/>
                  <a:gd name="T7" fmla="*/ 589 h 589"/>
                  <a:gd name="T8" fmla="*/ 0 w 310"/>
                  <a:gd name="T9" fmla="*/ 42 h 589"/>
                  <a:gd name="T10" fmla="*/ 0 w 310"/>
                  <a:gd name="T11" fmla="*/ 42 h 589"/>
                  <a:gd name="T12" fmla="*/ 0 w 310"/>
                  <a:gd name="T13" fmla="*/ 42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589">
                    <a:moveTo>
                      <a:pt x="0" y="42"/>
                    </a:moveTo>
                    <a:lnTo>
                      <a:pt x="191" y="0"/>
                    </a:lnTo>
                    <a:lnTo>
                      <a:pt x="310" y="547"/>
                    </a:lnTo>
                    <a:lnTo>
                      <a:pt x="119" y="589"/>
                    </a:lnTo>
                    <a:lnTo>
                      <a:pt x="0" y="42"/>
                    </a:lnTo>
                    <a:moveTo>
                      <a:pt x="0" y="42"/>
                    </a:moveTo>
                    <a:lnTo>
                      <a:pt x="0" y="4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CFD0D054-759B-44B8-836B-C24FC19CDB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571750" y="195263"/>
                <a:ext cx="1100138" cy="1400175"/>
              </a:xfrm>
              <a:custGeom>
                <a:avLst/>
                <a:gdLst>
                  <a:gd name="T0" fmla="*/ 634 w 693"/>
                  <a:gd name="T1" fmla="*/ 0 h 882"/>
                  <a:gd name="T2" fmla="*/ 60 w 693"/>
                  <a:gd name="T3" fmla="*/ 0 h 882"/>
                  <a:gd name="T4" fmla="*/ 0 w 693"/>
                  <a:gd name="T5" fmla="*/ 882 h 882"/>
                  <a:gd name="T6" fmla="*/ 693 w 693"/>
                  <a:gd name="T7" fmla="*/ 882 h 882"/>
                  <a:gd name="T8" fmla="*/ 634 w 693"/>
                  <a:gd name="T9" fmla="*/ 0 h 882"/>
                  <a:gd name="T10" fmla="*/ 209 w 693"/>
                  <a:gd name="T11" fmla="*/ 685 h 882"/>
                  <a:gd name="T12" fmla="*/ 241 w 693"/>
                  <a:gd name="T13" fmla="*/ 195 h 882"/>
                  <a:gd name="T14" fmla="*/ 450 w 693"/>
                  <a:gd name="T15" fmla="*/ 195 h 882"/>
                  <a:gd name="T16" fmla="*/ 484 w 693"/>
                  <a:gd name="T17" fmla="*/ 685 h 882"/>
                  <a:gd name="T18" fmla="*/ 209 w 693"/>
                  <a:gd name="T19" fmla="*/ 685 h 882"/>
                  <a:gd name="T20" fmla="*/ 209 w 693"/>
                  <a:gd name="T21" fmla="*/ 685 h 882"/>
                  <a:gd name="T22" fmla="*/ 209 w 693"/>
                  <a:gd name="T23" fmla="*/ 685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3" h="882">
                    <a:moveTo>
                      <a:pt x="634" y="0"/>
                    </a:moveTo>
                    <a:lnTo>
                      <a:pt x="60" y="0"/>
                    </a:lnTo>
                    <a:lnTo>
                      <a:pt x="0" y="882"/>
                    </a:lnTo>
                    <a:lnTo>
                      <a:pt x="693" y="882"/>
                    </a:lnTo>
                    <a:lnTo>
                      <a:pt x="634" y="0"/>
                    </a:lnTo>
                    <a:close/>
                    <a:moveTo>
                      <a:pt x="209" y="685"/>
                    </a:moveTo>
                    <a:lnTo>
                      <a:pt x="241" y="195"/>
                    </a:lnTo>
                    <a:lnTo>
                      <a:pt x="450" y="195"/>
                    </a:lnTo>
                    <a:lnTo>
                      <a:pt x="484" y="685"/>
                    </a:lnTo>
                    <a:lnTo>
                      <a:pt x="209" y="685"/>
                    </a:lnTo>
                    <a:close/>
                    <a:moveTo>
                      <a:pt x="209" y="685"/>
                    </a:moveTo>
                    <a:lnTo>
                      <a:pt x="209" y="68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A07E0AD1-E398-480C-BE7F-43A197DB9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686050" y="1905001"/>
                <a:ext cx="1327150" cy="1400175"/>
              </a:xfrm>
              <a:custGeom>
                <a:avLst/>
                <a:gdLst>
                  <a:gd name="T0" fmla="*/ 776 w 836"/>
                  <a:gd name="T1" fmla="*/ 0 h 882"/>
                  <a:gd name="T2" fmla="*/ 59 w 836"/>
                  <a:gd name="T3" fmla="*/ 0 h 882"/>
                  <a:gd name="T4" fmla="*/ 0 w 836"/>
                  <a:gd name="T5" fmla="*/ 882 h 882"/>
                  <a:gd name="T6" fmla="*/ 836 w 836"/>
                  <a:gd name="T7" fmla="*/ 882 h 882"/>
                  <a:gd name="T8" fmla="*/ 776 w 836"/>
                  <a:gd name="T9" fmla="*/ 0 h 882"/>
                  <a:gd name="T10" fmla="*/ 210 w 836"/>
                  <a:gd name="T11" fmla="*/ 687 h 882"/>
                  <a:gd name="T12" fmla="*/ 243 w 836"/>
                  <a:gd name="T13" fmla="*/ 197 h 882"/>
                  <a:gd name="T14" fmla="*/ 595 w 836"/>
                  <a:gd name="T15" fmla="*/ 197 h 882"/>
                  <a:gd name="T16" fmla="*/ 627 w 836"/>
                  <a:gd name="T17" fmla="*/ 687 h 882"/>
                  <a:gd name="T18" fmla="*/ 210 w 836"/>
                  <a:gd name="T19" fmla="*/ 687 h 882"/>
                  <a:gd name="T20" fmla="*/ 210 w 836"/>
                  <a:gd name="T21" fmla="*/ 687 h 882"/>
                  <a:gd name="T22" fmla="*/ 210 w 836"/>
                  <a:gd name="T23" fmla="*/ 687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6" h="882">
                    <a:moveTo>
                      <a:pt x="776" y="0"/>
                    </a:moveTo>
                    <a:lnTo>
                      <a:pt x="59" y="0"/>
                    </a:lnTo>
                    <a:lnTo>
                      <a:pt x="0" y="882"/>
                    </a:lnTo>
                    <a:lnTo>
                      <a:pt x="836" y="882"/>
                    </a:lnTo>
                    <a:lnTo>
                      <a:pt x="776" y="0"/>
                    </a:lnTo>
                    <a:close/>
                    <a:moveTo>
                      <a:pt x="210" y="687"/>
                    </a:moveTo>
                    <a:lnTo>
                      <a:pt x="243" y="197"/>
                    </a:lnTo>
                    <a:lnTo>
                      <a:pt x="595" y="197"/>
                    </a:lnTo>
                    <a:lnTo>
                      <a:pt x="627" y="687"/>
                    </a:lnTo>
                    <a:lnTo>
                      <a:pt x="210" y="687"/>
                    </a:lnTo>
                    <a:close/>
                    <a:moveTo>
                      <a:pt x="210" y="687"/>
                    </a:moveTo>
                    <a:lnTo>
                      <a:pt x="210" y="6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29A41569-F098-41C5-A173-1443A1249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11463" y="3616326"/>
                <a:ext cx="1576388" cy="1554163"/>
              </a:xfrm>
              <a:custGeom>
                <a:avLst/>
                <a:gdLst>
                  <a:gd name="T0" fmla="*/ 65 w 993"/>
                  <a:gd name="T1" fmla="*/ 0 h 979"/>
                  <a:gd name="T2" fmla="*/ 0 w 993"/>
                  <a:gd name="T3" fmla="*/ 979 h 979"/>
                  <a:gd name="T4" fmla="*/ 993 w 993"/>
                  <a:gd name="T5" fmla="*/ 979 h 979"/>
                  <a:gd name="T6" fmla="*/ 928 w 993"/>
                  <a:gd name="T7" fmla="*/ 0 h 979"/>
                  <a:gd name="T8" fmla="*/ 65 w 993"/>
                  <a:gd name="T9" fmla="*/ 0 h 979"/>
                  <a:gd name="T10" fmla="*/ 211 w 993"/>
                  <a:gd name="T11" fmla="*/ 784 h 979"/>
                  <a:gd name="T12" fmla="*/ 249 w 993"/>
                  <a:gd name="T13" fmla="*/ 197 h 979"/>
                  <a:gd name="T14" fmla="*/ 746 w 993"/>
                  <a:gd name="T15" fmla="*/ 197 h 979"/>
                  <a:gd name="T16" fmla="*/ 785 w 993"/>
                  <a:gd name="T17" fmla="*/ 784 h 979"/>
                  <a:gd name="T18" fmla="*/ 211 w 993"/>
                  <a:gd name="T19" fmla="*/ 784 h 979"/>
                  <a:gd name="T20" fmla="*/ 211 w 993"/>
                  <a:gd name="T21" fmla="*/ 784 h 979"/>
                  <a:gd name="T22" fmla="*/ 211 w 993"/>
                  <a:gd name="T23" fmla="*/ 78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3" h="979">
                    <a:moveTo>
                      <a:pt x="65" y="0"/>
                    </a:moveTo>
                    <a:lnTo>
                      <a:pt x="0" y="979"/>
                    </a:lnTo>
                    <a:lnTo>
                      <a:pt x="993" y="979"/>
                    </a:lnTo>
                    <a:lnTo>
                      <a:pt x="928" y="0"/>
                    </a:lnTo>
                    <a:lnTo>
                      <a:pt x="65" y="0"/>
                    </a:lnTo>
                    <a:close/>
                    <a:moveTo>
                      <a:pt x="211" y="784"/>
                    </a:moveTo>
                    <a:lnTo>
                      <a:pt x="249" y="197"/>
                    </a:lnTo>
                    <a:lnTo>
                      <a:pt x="746" y="197"/>
                    </a:lnTo>
                    <a:lnTo>
                      <a:pt x="785" y="784"/>
                    </a:lnTo>
                    <a:lnTo>
                      <a:pt x="211" y="784"/>
                    </a:lnTo>
                    <a:close/>
                    <a:moveTo>
                      <a:pt x="211" y="784"/>
                    </a:moveTo>
                    <a:lnTo>
                      <a:pt x="211" y="7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062B7A-67EE-4FF5-94D5-A5097722EBB3}"/>
              </a:ext>
            </a:extLst>
          </p:cNvPr>
          <p:cNvGrpSpPr/>
          <p:nvPr/>
        </p:nvGrpSpPr>
        <p:grpSpPr>
          <a:xfrm>
            <a:off x="1811577" y="2369112"/>
            <a:ext cx="959960" cy="1086499"/>
            <a:chOff x="-6597673" y="74613"/>
            <a:chExt cx="4395788" cy="4975226"/>
          </a:xfrm>
          <a:solidFill>
            <a:schemeClr val="bg1"/>
          </a:solidFill>
        </p:grpSpPr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8D646A19-52B3-494A-9778-56073FEED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99160" y="882651"/>
              <a:ext cx="2789238" cy="4167188"/>
            </a:xfrm>
            <a:custGeom>
              <a:avLst/>
              <a:gdLst>
                <a:gd name="T0" fmla="*/ 461 w 918"/>
                <a:gd name="T1" fmla="*/ 0 h 1372"/>
                <a:gd name="T2" fmla="*/ 114 w 918"/>
                <a:gd name="T3" fmla="*/ 159 h 1372"/>
                <a:gd name="T4" fmla="*/ 162 w 918"/>
                <a:gd name="T5" fmla="*/ 201 h 1372"/>
                <a:gd name="T6" fmla="*/ 461 w 918"/>
                <a:gd name="T7" fmla="*/ 64 h 1372"/>
                <a:gd name="T8" fmla="*/ 854 w 918"/>
                <a:gd name="T9" fmla="*/ 457 h 1372"/>
                <a:gd name="T10" fmla="*/ 625 w 918"/>
                <a:gd name="T11" fmla="*/ 1004 h 1372"/>
                <a:gd name="T12" fmla="*/ 563 w 918"/>
                <a:gd name="T13" fmla="*/ 665 h 1372"/>
                <a:gd name="T14" fmla="*/ 667 w 918"/>
                <a:gd name="T15" fmla="*/ 581 h 1372"/>
                <a:gd name="T16" fmla="*/ 583 w 918"/>
                <a:gd name="T17" fmla="*/ 492 h 1372"/>
                <a:gd name="T18" fmla="*/ 499 w 918"/>
                <a:gd name="T19" fmla="*/ 601 h 1372"/>
                <a:gd name="T20" fmla="*/ 422 w 918"/>
                <a:gd name="T21" fmla="*/ 577 h 1372"/>
                <a:gd name="T22" fmla="*/ 332 w 918"/>
                <a:gd name="T23" fmla="*/ 492 h 1372"/>
                <a:gd name="T24" fmla="*/ 248 w 918"/>
                <a:gd name="T25" fmla="*/ 581 h 1372"/>
                <a:gd name="T26" fmla="*/ 358 w 918"/>
                <a:gd name="T27" fmla="*/ 665 h 1372"/>
                <a:gd name="T28" fmla="*/ 296 w 918"/>
                <a:gd name="T29" fmla="*/ 1004 h 1372"/>
                <a:gd name="T30" fmla="*/ 67 w 918"/>
                <a:gd name="T31" fmla="*/ 446 h 1372"/>
                <a:gd name="T32" fmla="*/ 3 w 918"/>
                <a:gd name="T33" fmla="*/ 445 h 1372"/>
                <a:gd name="T34" fmla="*/ 233 w 918"/>
                <a:gd name="T35" fmla="*/ 1031 h 1372"/>
                <a:gd name="T36" fmla="*/ 351 w 918"/>
                <a:gd name="T37" fmla="*/ 1256 h 1372"/>
                <a:gd name="T38" fmla="*/ 460 w 918"/>
                <a:gd name="T39" fmla="*/ 1372 h 1372"/>
                <a:gd name="T40" fmla="*/ 569 w 918"/>
                <a:gd name="T41" fmla="*/ 1256 h 1372"/>
                <a:gd name="T42" fmla="*/ 688 w 918"/>
                <a:gd name="T43" fmla="*/ 1031 h 1372"/>
                <a:gd name="T44" fmla="*/ 918 w 918"/>
                <a:gd name="T45" fmla="*/ 457 h 1372"/>
                <a:gd name="T46" fmla="*/ 563 w 918"/>
                <a:gd name="T47" fmla="*/ 577 h 1372"/>
                <a:gd name="T48" fmla="*/ 603 w 918"/>
                <a:gd name="T49" fmla="*/ 577 h 1372"/>
                <a:gd name="T50" fmla="*/ 583 w 918"/>
                <a:gd name="T51" fmla="*/ 601 h 1372"/>
                <a:gd name="T52" fmla="*/ 563 w 918"/>
                <a:gd name="T53" fmla="*/ 577 h 1372"/>
                <a:gd name="T54" fmla="*/ 499 w 918"/>
                <a:gd name="T55" fmla="*/ 665 h 1372"/>
                <a:gd name="T56" fmla="*/ 422 w 918"/>
                <a:gd name="T57" fmla="*/ 1004 h 1372"/>
                <a:gd name="T58" fmla="*/ 332 w 918"/>
                <a:gd name="T59" fmla="*/ 601 h 1372"/>
                <a:gd name="T60" fmla="*/ 312 w 918"/>
                <a:gd name="T61" fmla="*/ 577 h 1372"/>
                <a:gd name="T62" fmla="*/ 338 w 918"/>
                <a:gd name="T63" fmla="*/ 556 h 1372"/>
                <a:gd name="T64" fmla="*/ 358 w 918"/>
                <a:gd name="T65" fmla="*/ 601 h 1372"/>
                <a:gd name="T66" fmla="*/ 505 w 918"/>
                <a:gd name="T67" fmla="*/ 1264 h 1372"/>
                <a:gd name="T68" fmla="*/ 415 w 918"/>
                <a:gd name="T69" fmla="*/ 1264 h 1372"/>
                <a:gd name="T70" fmla="*/ 505 w 918"/>
                <a:gd name="T71" fmla="*/ 1257 h 1372"/>
                <a:gd name="T72" fmla="*/ 624 w 918"/>
                <a:gd name="T73" fmla="*/ 1124 h 1372"/>
                <a:gd name="T74" fmla="*/ 366 w 918"/>
                <a:gd name="T75" fmla="*/ 1193 h 1372"/>
                <a:gd name="T76" fmla="*/ 297 w 918"/>
                <a:gd name="T77" fmla="*/ 1068 h 1372"/>
                <a:gd name="T78" fmla="*/ 624 w 918"/>
                <a:gd name="T79" fmla="*/ 1124 h 1372"/>
                <a:gd name="T80" fmla="*/ 624 w 918"/>
                <a:gd name="T81" fmla="*/ 1124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8" h="1372">
                  <a:moveTo>
                    <a:pt x="783" y="132"/>
                  </a:moveTo>
                  <a:cubicBezTo>
                    <a:pt x="697" y="47"/>
                    <a:pt x="582" y="0"/>
                    <a:pt x="461" y="0"/>
                  </a:cubicBezTo>
                  <a:cubicBezTo>
                    <a:pt x="460" y="0"/>
                    <a:pt x="458" y="0"/>
                    <a:pt x="457" y="0"/>
                  </a:cubicBezTo>
                  <a:cubicBezTo>
                    <a:pt x="326" y="1"/>
                    <a:pt x="201" y="59"/>
                    <a:pt x="114" y="159"/>
                  </a:cubicBezTo>
                  <a:cubicBezTo>
                    <a:pt x="102" y="172"/>
                    <a:pt x="104" y="193"/>
                    <a:pt x="117" y="204"/>
                  </a:cubicBezTo>
                  <a:cubicBezTo>
                    <a:pt x="131" y="216"/>
                    <a:pt x="151" y="214"/>
                    <a:pt x="162" y="201"/>
                  </a:cubicBezTo>
                  <a:cubicBezTo>
                    <a:pt x="237" y="114"/>
                    <a:pt x="345" y="64"/>
                    <a:pt x="458" y="64"/>
                  </a:cubicBezTo>
                  <a:cubicBezTo>
                    <a:pt x="459" y="64"/>
                    <a:pt x="460" y="64"/>
                    <a:pt x="461" y="64"/>
                  </a:cubicBezTo>
                  <a:cubicBezTo>
                    <a:pt x="565" y="64"/>
                    <a:pt x="664" y="104"/>
                    <a:pt x="738" y="178"/>
                  </a:cubicBezTo>
                  <a:cubicBezTo>
                    <a:pt x="813" y="252"/>
                    <a:pt x="854" y="352"/>
                    <a:pt x="854" y="457"/>
                  </a:cubicBezTo>
                  <a:cubicBezTo>
                    <a:pt x="854" y="558"/>
                    <a:pt x="816" y="654"/>
                    <a:pt x="747" y="727"/>
                  </a:cubicBezTo>
                  <a:cubicBezTo>
                    <a:pt x="674" y="804"/>
                    <a:pt x="631" y="902"/>
                    <a:pt x="625" y="1004"/>
                  </a:cubicBezTo>
                  <a:cubicBezTo>
                    <a:pt x="563" y="1004"/>
                    <a:pt x="563" y="1004"/>
                    <a:pt x="563" y="1004"/>
                  </a:cubicBezTo>
                  <a:cubicBezTo>
                    <a:pt x="563" y="665"/>
                    <a:pt x="563" y="665"/>
                    <a:pt x="563" y="665"/>
                  </a:cubicBezTo>
                  <a:cubicBezTo>
                    <a:pt x="583" y="665"/>
                    <a:pt x="583" y="665"/>
                    <a:pt x="583" y="665"/>
                  </a:cubicBezTo>
                  <a:cubicBezTo>
                    <a:pt x="629" y="665"/>
                    <a:pt x="667" y="627"/>
                    <a:pt x="667" y="581"/>
                  </a:cubicBezTo>
                  <a:cubicBezTo>
                    <a:pt x="667" y="577"/>
                    <a:pt x="667" y="577"/>
                    <a:pt x="667" y="577"/>
                  </a:cubicBezTo>
                  <a:cubicBezTo>
                    <a:pt x="667" y="530"/>
                    <a:pt x="629" y="492"/>
                    <a:pt x="583" y="492"/>
                  </a:cubicBezTo>
                  <a:cubicBezTo>
                    <a:pt x="536" y="492"/>
                    <a:pt x="499" y="530"/>
                    <a:pt x="499" y="577"/>
                  </a:cubicBezTo>
                  <a:cubicBezTo>
                    <a:pt x="499" y="601"/>
                    <a:pt x="499" y="601"/>
                    <a:pt x="499" y="601"/>
                  </a:cubicBezTo>
                  <a:cubicBezTo>
                    <a:pt x="422" y="601"/>
                    <a:pt x="422" y="601"/>
                    <a:pt x="422" y="601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22" y="530"/>
                    <a:pt x="384" y="492"/>
                    <a:pt x="338" y="492"/>
                  </a:cubicBezTo>
                  <a:cubicBezTo>
                    <a:pt x="332" y="492"/>
                    <a:pt x="332" y="492"/>
                    <a:pt x="332" y="492"/>
                  </a:cubicBezTo>
                  <a:cubicBezTo>
                    <a:pt x="286" y="492"/>
                    <a:pt x="248" y="530"/>
                    <a:pt x="248" y="577"/>
                  </a:cubicBezTo>
                  <a:cubicBezTo>
                    <a:pt x="248" y="581"/>
                    <a:pt x="248" y="581"/>
                    <a:pt x="248" y="581"/>
                  </a:cubicBezTo>
                  <a:cubicBezTo>
                    <a:pt x="248" y="627"/>
                    <a:pt x="286" y="665"/>
                    <a:pt x="332" y="665"/>
                  </a:cubicBezTo>
                  <a:cubicBezTo>
                    <a:pt x="358" y="665"/>
                    <a:pt x="358" y="665"/>
                    <a:pt x="358" y="665"/>
                  </a:cubicBezTo>
                  <a:cubicBezTo>
                    <a:pt x="358" y="1004"/>
                    <a:pt x="358" y="1004"/>
                    <a:pt x="358" y="1004"/>
                  </a:cubicBezTo>
                  <a:cubicBezTo>
                    <a:pt x="296" y="1004"/>
                    <a:pt x="296" y="1004"/>
                    <a:pt x="296" y="1004"/>
                  </a:cubicBezTo>
                  <a:cubicBezTo>
                    <a:pt x="290" y="901"/>
                    <a:pt x="248" y="804"/>
                    <a:pt x="177" y="730"/>
                  </a:cubicBezTo>
                  <a:cubicBezTo>
                    <a:pt x="103" y="654"/>
                    <a:pt x="64" y="553"/>
                    <a:pt x="67" y="446"/>
                  </a:cubicBezTo>
                  <a:cubicBezTo>
                    <a:pt x="68" y="429"/>
                    <a:pt x="54" y="414"/>
                    <a:pt x="36" y="413"/>
                  </a:cubicBezTo>
                  <a:cubicBezTo>
                    <a:pt x="18" y="413"/>
                    <a:pt x="4" y="427"/>
                    <a:pt x="3" y="445"/>
                  </a:cubicBezTo>
                  <a:cubicBezTo>
                    <a:pt x="0" y="568"/>
                    <a:pt x="45" y="685"/>
                    <a:pt x="131" y="774"/>
                  </a:cubicBezTo>
                  <a:cubicBezTo>
                    <a:pt x="197" y="843"/>
                    <a:pt x="233" y="934"/>
                    <a:pt x="233" y="1031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233" y="1192"/>
                    <a:pt x="285" y="1249"/>
                    <a:pt x="351" y="1256"/>
                  </a:cubicBezTo>
                  <a:cubicBezTo>
                    <a:pt x="351" y="1264"/>
                    <a:pt x="351" y="1264"/>
                    <a:pt x="351" y="1264"/>
                  </a:cubicBezTo>
                  <a:cubicBezTo>
                    <a:pt x="351" y="1324"/>
                    <a:pt x="400" y="1372"/>
                    <a:pt x="460" y="1372"/>
                  </a:cubicBezTo>
                  <a:cubicBezTo>
                    <a:pt x="520" y="1372"/>
                    <a:pt x="569" y="1324"/>
                    <a:pt x="569" y="1264"/>
                  </a:cubicBezTo>
                  <a:cubicBezTo>
                    <a:pt x="569" y="1256"/>
                    <a:pt x="569" y="1256"/>
                    <a:pt x="569" y="1256"/>
                  </a:cubicBezTo>
                  <a:cubicBezTo>
                    <a:pt x="636" y="1249"/>
                    <a:pt x="688" y="1193"/>
                    <a:pt x="688" y="1124"/>
                  </a:cubicBezTo>
                  <a:cubicBezTo>
                    <a:pt x="688" y="1031"/>
                    <a:pt x="688" y="1031"/>
                    <a:pt x="688" y="1031"/>
                  </a:cubicBezTo>
                  <a:cubicBezTo>
                    <a:pt x="688" y="936"/>
                    <a:pt x="726" y="843"/>
                    <a:pt x="793" y="771"/>
                  </a:cubicBezTo>
                  <a:cubicBezTo>
                    <a:pt x="874" y="686"/>
                    <a:pt x="918" y="575"/>
                    <a:pt x="918" y="457"/>
                  </a:cubicBezTo>
                  <a:cubicBezTo>
                    <a:pt x="918" y="334"/>
                    <a:pt x="870" y="219"/>
                    <a:pt x="783" y="132"/>
                  </a:cubicBezTo>
                  <a:close/>
                  <a:moveTo>
                    <a:pt x="563" y="577"/>
                  </a:moveTo>
                  <a:cubicBezTo>
                    <a:pt x="563" y="566"/>
                    <a:pt x="572" y="556"/>
                    <a:pt x="583" y="556"/>
                  </a:cubicBezTo>
                  <a:cubicBezTo>
                    <a:pt x="594" y="556"/>
                    <a:pt x="603" y="566"/>
                    <a:pt x="603" y="577"/>
                  </a:cubicBezTo>
                  <a:cubicBezTo>
                    <a:pt x="603" y="581"/>
                    <a:pt x="603" y="581"/>
                    <a:pt x="603" y="581"/>
                  </a:cubicBezTo>
                  <a:cubicBezTo>
                    <a:pt x="603" y="592"/>
                    <a:pt x="594" y="601"/>
                    <a:pt x="583" y="601"/>
                  </a:cubicBezTo>
                  <a:cubicBezTo>
                    <a:pt x="563" y="601"/>
                    <a:pt x="563" y="601"/>
                    <a:pt x="563" y="601"/>
                  </a:cubicBezTo>
                  <a:lnTo>
                    <a:pt x="563" y="577"/>
                  </a:lnTo>
                  <a:close/>
                  <a:moveTo>
                    <a:pt x="422" y="665"/>
                  </a:moveTo>
                  <a:cubicBezTo>
                    <a:pt x="499" y="665"/>
                    <a:pt x="499" y="665"/>
                    <a:pt x="499" y="665"/>
                  </a:cubicBezTo>
                  <a:cubicBezTo>
                    <a:pt x="499" y="1004"/>
                    <a:pt x="499" y="1004"/>
                    <a:pt x="499" y="1004"/>
                  </a:cubicBezTo>
                  <a:cubicBezTo>
                    <a:pt x="422" y="1004"/>
                    <a:pt x="422" y="1004"/>
                    <a:pt x="422" y="1004"/>
                  </a:cubicBezTo>
                  <a:lnTo>
                    <a:pt x="422" y="665"/>
                  </a:lnTo>
                  <a:close/>
                  <a:moveTo>
                    <a:pt x="332" y="601"/>
                  </a:moveTo>
                  <a:cubicBezTo>
                    <a:pt x="321" y="601"/>
                    <a:pt x="312" y="592"/>
                    <a:pt x="312" y="581"/>
                  </a:cubicBezTo>
                  <a:cubicBezTo>
                    <a:pt x="312" y="577"/>
                    <a:pt x="312" y="577"/>
                    <a:pt x="312" y="577"/>
                  </a:cubicBezTo>
                  <a:cubicBezTo>
                    <a:pt x="312" y="566"/>
                    <a:pt x="321" y="556"/>
                    <a:pt x="332" y="556"/>
                  </a:cubicBezTo>
                  <a:cubicBezTo>
                    <a:pt x="338" y="556"/>
                    <a:pt x="338" y="556"/>
                    <a:pt x="338" y="556"/>
                  </a:cubicBezTo>
                  <a:cubicBezTo>
                    <a:pt x="349" y="556"/>
                    <a:pt x="358" y="566"/>
                    <a:pt x="358" y="577"/>
                  </a:cubicBezTo>
                  <a:cubicBezTo>
                    <a:pt x="358" y="601"/>
                    <a:pt x="358" y="601"/>
                    <a:pt x="358" y="601"/>
                  </a:cubicBezTo>
                  <a:lnTo>
                    <a:pt x="332" y="601"/>
                  </a:lnTo>
                  <a:close/>
                  <a:moveTo>
                    <a:pt x="505" y="1264"/>
                  </a:moveTo>
                  <a:cubicBezTo>
                    <a:pt x="505" y="1288"/>
                    <a:pt x="485" y="1308"/>
                    <a:pt x="460" y="1308"/>
                  </a:cubicBezTo>
                  <a:cubicBezTo>
                    <a:pt x="436" y="1308"/>
                    <a:pt x="415" y="1288"/>
                    <a:pt x="415" y="1264"/>
                  </a:cubicBezTo>
                  <a:cubicBezTo>
                    <a:pt x="415" y="1257"/>
                    <a:pt x="415" y="1257"/>
                    <a:pt x="415" y="1257"/>
                  </a:cubicBezTo>
                  <a:cubicBezTo>
                    <a:pt x="505" y="1257"/>
                    <a:pt x="505" y="1257"/>
                    <a:pt x="505" y="1257"/>
                  </a:cubicBezTo>
                  <a:lnTo>
                    <a:pt x="505" y="1264"/>
                  </a:lnTo>
                  <a:close/>
                  <a:moveTo>
                    <a:pt x="624" y="1124"/>
                  </a:moveTo>
                  <a:cubicBezTo>
                    <a:pt x="624" y="1162"/>
                    <a:pt x="593" y="1193"/>
                    <a:pt x="555" y="1193"/>
                  </a:cubicBezTo>
                  <a:cubicBezTo>
                    <a:pt x="366" y="1193"/>
                    <a:pt x="366" y="1193"/>
                    <a:pt x="366" y="1193"/>
                  </a:cubicBezTo>
                  <a:cubicBezTo>
                    <a:pt x="328" y="1193"/>
                    <a:pt x="297" y="1162"/>
                    <a:pt x="297" y="1124"/>
                  </a:cubicBezTo>
                  <a:cubicBezTo>
                    <a:pt x="297" y="1068"/>
                    <a:pt x="297" y="1068"/>
                    <a:pt x="297" y="1068"/>
                  </a:cubicBezTo>
                  <a:cubicBezTo>
                    <a:pt x="624" y="1068"/>
                    <a:pt x="624" y="1068"/>
                    <a:pt x="624" y="1068"/>
                  </a:cubicBezTo>
                  <a:lnTo>
                    <a:pt x="624" y="1124"/>
                  </a:lnTo>
                  <a:close/>
                  <a:moveTo>
                    <a:pt x="624" y="1124"/>
                  </a:moveTo>
                  <a:cubicBezTo>
                    <a:pt x="624" y="1124"/>
                    <a:pt x="624" y="1124"/>
                    <a:pt x="624" y="11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E07A3863-3302-4D33-856C-9F6371CC7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98998" y="74613"/>
              <a:ext cx="195263" cy="555625"/>
            </a:xfrm>
            <a:custGeom>
              <a:avLst/>
              <a:gdLst>
                <a:gd name="T0" fmla="*/ 32 w 64"/>
                <a:gd name="T1" fmla="*/ 0 h 183"/>
                <a:gd name="T2" fmla="*/ 0 w 64"/>
                <a:gd name="T3" fmla="*/ 32 h 183"/>
                <a:gd name="T4" fmla="*/ 0 w 64"/>
                <a:gd name="T5" fmla="*/ 151 h 183"/>
                <a:gd name="T6" fmla="*/ 32 w 64"/>
                <a:gd name="T7" fmla="*/ 183 h 183"/>
                <a:gd name="T8" fmla="*/ 64 w 64"/>
                <a:gd name="T9" fmla="*/ 151 h 183"/>
                <a:gd name="T10" fmla="*/ 64 w 64"/>
                <a:gd name="T11" fmla="*/ 32 h 183"/>
                <a:gd name="T12" fmla="*/ 32 w 64"/>
                <a:gd name="T13" fmla="*/ 0 h 183"/>
                <a:gd name="T14" fmla="*/ 32 w 64"/>
                <a:gd name="T15" fmla="*/ 0 h 183"/>
                <a:gd name="T16" fmla="*/ 32 w 64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83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9"/>
                    <a:pt x="15" y="183"/>
                    <a:pt x="32" y="183"/>
                  </a:cubicBezTo>
                  <a:cubicBezTo>
                    <a:pt x="50" y="183"/>
                    <a:pt x="64" y="169"/>
                    <a:pt x="64" y="15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72BA2870-78E4-48D1-9E47-D1EDB06D4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60685" y="2173288"/>
              <a:ext cx="558800" cy="195263"/>
            </a:xfrm>
            <a:custGeom>
              <a:avLst/>
              <a:gdLst>
                <a:gd name="T0" fmla="*/ 152 w 184"/>
                <a:gd name="T1" fmla="*/ 0 h 64"/>
                <a:gd name="T2" fmla="*/ 32 w 184"/>
                <a:gd name="T3" fmla="*/ 0 h 64"/>
                <a:gd name="T4" fmla="*/ 0 w 184"/>
                <a:gd name="T5" fmla="*/ 32 h 64"/>
                <a:gd name="T6" fmla="*/ 32 w 184"/>
                <a:gd name="T7" fmla="*/ 64 h 64"/>
                <a:gd name="T8" fmla="*/ 152 w 184"/>
                <a:gd name="T9" fmla="*/ 64 h 64"/>
                <a:gd name="T10" fmla="*/ 184 w 184"/>
                <a:gd name="T11" fmla="*/ 32 h 64"/>
                <a:gd name="T12" fmla="*/ 152 w 184"/>
                <a:gd name="T13" fmla="*/ 0 h 64"/>
                <a:gd name="T14" fmla="*/ 152 w 184"/>
                <a:gd name="T15" fmla="*/ 0 h 64"/>
                <a:gd name="T16" fmla="*/ 152 w 18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64">
                  <a:moveTo>
                    <a:pt x="15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69" y="64"/>
                    <a:pt x="184" y="50"/>
                    <a:pt x="184" y="32"/>
                  </a:cubicBezTo>
                  <a:cubicBezTo>
                    <a:pt x="184" y="15"/>
                    <a:pt x="169" y="0"/>
                    <a:pt x="152" y="0"/>
                  </a:cubicBezTo>
                  <a:close/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1B0F226C-2A60-49CE-B44A-E73C6D3CD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97673" y="2173288"/>
              <a:ext cx="558800" cy="195263"/>
            </a:xfrm>
            <a:custGeom>
              <a:avLst/>
              <a:gdLst>
                <a:gd name="T0" fmla="*/ 152 w 184"/>
                <a:gd name="T1" fmla="*/ 0 h 64"/>
                <a:gd name="T2" fmla="*/ 32 w 184"/>
                <a:gd name="T3" fmla="*/ 0 h 64"/>
                <a:gd name="T4" fmla="*/ 0 w 184"/>
                <a:gd name="T5" fmla="*/ 32 h 64"/>
                <a:gd name="T6" fmla="*/ 32 w 184"/>
                <a:gd name="T7" fmla="*/ 64 h 64"/>
                <a:gd name="T8" fmla="*/ 152 w 184"/>
                <a:gd name="T9" fmla="*/ 64 h 64"/>
                <a:gd name="T10" fmla="*/ 184 w 184"/>
                <a:gd name="T11" fmla="*/ 32 h 64"/>
                <a:gd name="T12" fmla="*/ 152 w 184"/>
                <a:gd name="T13" fmla="*/ 0 h 64"/>
                <a:gd name="T14" fmla="*/ 152 w 184"/>
                <a:gd name="T15" fmla="*/ 0 h 64"/>
                <a:gd name="T16" fmla="*/ 152 w 18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64">
                  <a:moveTo>
                    <a:pt x="15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69" y="64"/>
                    <a:pt x="184" y="50"/>
                    <a:pt x="184" y="32"/>
                  </a:cubicBezTo>
                  <a:cubicBezTo>
                    <a:pt x="184" y="15"/>
                    <a:pt x="169" y="0"/>
                    <a:pt x="152" y="0"/>
                  </a:cubicBezTo>
                  <a:close/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FBAFA954-522D-4E80-8C0C-8B8706292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92835" y="679451"/>
              <a:ext cx="469900" cy="461963"/>
            </a:xfrm>
            <a:custGeom>
              <a:avLst/>
              <a:gdLst>
                <a:gd name="T0" fmla="*/ 143 w 155"/>
                <a:gd name="T1" fmla="*/ 97 h 152"/>
                <a:gd name="T2" fmla="*/ 58 w 155"/>
                <a:gd name="T3" fmla="*/ 13 h 152"/>
                <a:gd name="T4" fmla="*/ 13 w 155"/>
                <a:gd name="T5" fmla="*/ 13 h 152"/>
                <a:gd name="T6" fmla="*/ 13 w 155"/>
                <a:gd name="T7" fmla="*/ 58 h 152"/>
                <a:gd name="T8" fmla="*/ 97 w 155"/>
                <a:gd name="T9" fmla="*/ 143 h 152"/>
                <a:gd name="T10" fmla="*/ 120 w 155"/>
                <a:gd name="T11" fmla="*/ 152 h 152"/>
                <a:gd name="T12" fmla="*/ 143 w 155"/>
                <a:gd name="T13" fmla="*/ 143 h 152"/>
                <a:gd name="T14" fmla="*/ 143 w 155"/>
                <a:gd name="T15" fmla="*/ 97 h 152"/>
                <a:gd name="T16" fmla="*/ 143 w 155"/>
                <a:gd name="T17" fmla="*/ 97 h 152"/>
                <a:gd name="T18" fmla="*/ 143 w 155"/>
                <a:gd name="T19" fmla="*/ 9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2">
                  <a:moveTo>
                    <a:pt x="143" y="97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0"/>
                    <a:pt x="25" y="0"/>
                    <a:pt x="13" y="13"/>
                  </a:cubicBezTo>
                  <a:cubicBezTo>
                    <a:pt x="0" y="25"/>
                    <a:pt x="0" y="46"/>
                    <a:pt x="13" y="5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104" y="149"/>
                    <a:pt x="112" y="152"/>
                    <a:pt x="120" y="152"/>
                  </a:cubicBezTo>
                  <a:cubicBezTo>
                    <a:pt x="128" y="152"/>
                    <a:pt x="136" y="149"/>
                    <a:pt x="143" y="143"/>
                  </a:cubicBezTo>
                  <a:cubicBezTo>
                    <a:pt x="155" y="130"/>
                    <a:pt x="155" y="110"/>
                    <a:pt x="143" y="97"/>
                  </a:cubicBezTo>
                  <a:close/>
                  <a:moveTo>
                    <a:pt x="143" y="97"/>
                  </a:moveTo>
                  <a:cubicBezTo>
                    <a:pt x="143" y="97"/>
                    <a:pt x="143" y="97"/>
                    <a:pt x="143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8F6BE676-3B95-4F8E-8654-DA3F0A135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79798" y="679451"/>
              <a:ext cx="469900" cy="461963"/>
            </a:xfrm>
            <a:custGeom>
              <a:avLst/>
              <a:gdLst>
                <a:gd name="T0" fmla="*/ 143 w 155"/>
                <a:gd name="T1" fmla="*/ 13 h 152"/>
                <a:gd name="T2" fmla="*/ 97 w 155"/>
                <a:gd name="T3" fmla="*/ 13 h 152"/>
                <a:gd name="T4" fmla="*/ 13 w 155"/>
                <a:gd name="T5" fmla="*/ 97 h 152"/>
                <a:gd name="T6" fmla="*/ 13 w 155"/>
                <a:gd name="T7" fmla="*/ 143 h 152"/>
                <a:gd name="T8" fmla="*/ 36 w 155"/>
                <a:gd name="T9" fmla="*/ 152 h 152"/>
                <a:gd name="T10" fmla="*/ 58 w 155"/>
                <a:gd name="T11" fmla="*/ 143 h 152"/>
                <a:gd name="T12" fmla="*/ 143 w 155"/>
                <a:gd name="T13" fmla="*/ 58 h 152"/>
                <a:gd name="T14" fmla="*/ 143 w 155"/>
                <a:gd name="T15" fmla="*/ 13 h 152"/>
                <a:gd name="T16" fmla="*/ 143 w 155"/>
                <a:gd name="T17" fmla="*/ 13 h 152"/>
                <a:gd name="T18" fmla="*/ 143 w 155"/>
                <a:gd name="T19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2">
                  <a:moveTo>
                    <a:pt x="143" y="13"/>
                  </a:moveTo>
                  <a:cubicBezTo>
                    <a:pt x="130" y="0"/>
                    <a:pt x="110" y="0"/>
                    <a:pt x="97" y="13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0" y="110"/>
                    <a:pt x="0" y="130"/>
                    <a:pt x="13" y="143"/>
                  </a:cubicBezTo>
                  <a:cubicBezTo>
                    <a:pt x="19" y="149"/>
                    <a:pt x="27" y="152"/>
                    <a:pt x="36" y="152"/>
                  </a:cubicBezTo>
                  <a:cubicBezTo>
                    <a:pt x="44" y="152"/>
                    <a:pt x="52" y="149"/>
                    <a:pt x="58" y="14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55" y="46"/>
                    <a:pt x="155" y="25"/>
                    <a:pt x="143" y="13"/>
                  </a:cubicBezTo>
                  <a:close/>
                  <a:moveTo>
                    <a:pt x="143" y="13"/>
                  </a:moveTo>
                  <a:cubicBezTo>
                    <a:pt x="143" y="13"/>
                    <a:pt x="143" y="13"/>
                    <a:pt x="143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86EEEF67-A5FF-4AAD-8BF7-77DCFF802F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6935" y="1289051"/>
              <a:ext cx="1035050" cy="747713"/>
            </a:xfrm>
            <a:custGeom>
              <a:avLst/>
              <a:gdLst>
                <a:gd name="T0" fmla="*/ 335 w 341"/>
                <a:gd name="T1" fmla="*/ 202 h 246"/>
                <a:gd name="T2" fmla="*/ 217 w 341"/>
                <a:gd name="T3" fmla="*/ 56 h 246"/>
                <a:gd name="T4" fmla="*/ 35 w 341"/>
                <a:gd name="T5" fmla="*/ 0 h 246"/>
                <a:gd name="T6" fmla="*/ 32 w 341"/>
                <a:gd name="T7" fmla="*/ 0 h 246"/>
                <a:gd name="T8" fmla="*/ 1 w 341"/>
                <a:gd name="T9" fmla="*/ 32 h 246"/>
                <a:gd name="T10" fmla="*/ 33 w 341"/>
                <a:gd name="T11" fmla="*/ 64 h 246"/>
                <a:gd name="T12" fmla="*/ 33 w 341"/>
                <a:gd name="T13" fmla="*/ 64 h 246"/>
                <a:gd name="T14" fmla="*/ 35 w 341"/>
                <a:gd name="T15" fmla="*/ 64 h 246"/>
                <a:gd name="T16" fmla="*/ 275 w 341"/>
                <a:gd name="T17" fmla="*/ 226 h 246"/>
                <a:gd name="T18" fmla="*/ 305 w 341"/>
                <a:gd name="T19" fmla="*/ 246 h 246"/>
                <a:gd name="T20" fmla="*/ 317 w 341"/>
                <a:gd name="T21" fmla="*/ 244 h 246"/>
                <a:gd name="T22" fmla="*/ 335 w 341"/>
                <a:gd name="T23" fmla="*/ 202 h 246"/>
                <a:gd name="T24" fmla="*/ 335 w 341"/>
                <a:gd name="T25" fmla="*/ 202 h 246"/>
                <a:gd name="T26" fmla="*/ 335 w 341"/>
                <a:gd name="T27" fmla="*/ 20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246">
                  <a:moveTo>
                    <a:pt x="335" y="202"/>
                  </a:moveTo>
                  <a:cubicBezTo>
                    <a:pt x="311" y="143"/>
                    <a:pt x="270" y="92"/>
                    <a:pt x="217" y="56"/>
                  </a:cubicBezTo>
                  <a:cubicBezTo>
                    <a:pt x="163" y="19"/>
                    <a:pt x="100" y="0"/>
                    <a:pt x="35" y="0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5" y="0"/>
                    <a:pt x="0" y="14"/>
                    <a:pt x="1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4" y="64"/>
                    <a:pt x="35" y="64"/>
                  </a:cubicBezTo>
                  <a:cubicBezTo>
                    <a:pt x="141" y="64"/>
                    <a:pt x="236" y="127"/>
                    <a:pt x="275" y="226"/>
                  </a:cubicBezTo>
                  <a:cubicBezTo>
                    <a:pt x="280" y="239"/>
                    <a:pt x="292" y="246"/>
                    <a:pt x="305" y="246"/>
                  </a:cubicBezTo>
                  <a:cubicBezTo>
                    <a:pt x="309" y="246"/>
                    <a:pt x="313" y="246"/>
                    <a:pt x="317" y="244"/>
                  </a:cubicBezTo>
                  <a:cubicBezTo>
                    <a:pt x="333" y="237"/>
                    <a:pt x="341" y="219"/>
                    <a:pt x="335" y="202"/>
                  </a:cubicBezTo>
                  <a:close/>
                  <a:moveTo>
                    <a:pt x="335" y="202"/>
                  </a:moveTo>
                  <a:cubicBezTo>
                    <a:pt x="335" y="202"/>
                    <a:pt x="335" y="202"/>
                    <a:pt x="335" y="20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13643D25-F1EF-412B-A903-411D78C53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614760" y="2173288"/>
              <a:ext cx="195263" cy="195263"/>
            </a:xfrm>
            <a:custGeom>
              <a:avLst/>
              <a:gdLst>
                <a:gd name="T0" fmla="*/ 55 w 64"/>
                <a:gd name="T1" fmla="*/ 10 h 64"/>
                <a:gd name="T2" fmla="*/ 32 w 64"/>
                <a:gd name="T3" fmla="*/ 0 h 64"/>
                <a:gd name="T4" fmla="*/ 10 w 64"/>
                <a:gd name="T5" fmla="*/ 10 h 64"/>
                <a:gd name="T6" fmla="*/ 0 w 64"/>
                <a:gd name="T7" fmla="*/ 32 h 64"/>
                <a:gd name="T8" fmla="*/ 10 w 64"/>
                <a:gd name="T9" fmla="*/ 55 h 64"/>
                <a:gd name="T10" fmla="*/ 32 w 64"/>
                <a:gd name="T11" fmla="*/ 64 h 64"/>
                <a:gd name="T12" fmla="*/ 55 w 64"/>
                <a:gd name="T13" fmla="*/ 55 h 64"/>
                <a:gd name="T14" fmla="*/ 64 w 64"/>
                <a:gd name="T15" fmla="*/ 32 h 64"/>
                <a:gd name="T16" fmla="*/ 55 w 64"/>
                <a:gd name="T17" fmla="*/ 10 h 64"/>
                <a:gd name="T18" fmla="*/ 55 w 64"/>
                <a:gd name="T19" fmla="*/ 10 h 64"/>
                <a:gd name="T20" fmla="*/ 55 w 64"/>
                <a:gd name="T21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55" y="10"/>
                  </a:moveTo>
                  <a:cubicBezTo>
                    <a:pt x="49" y="4"/>
                    <a:pt x="41" y="0"/>
                    <a:pt x="32" y="0"/>
                  </a:cubicBezTo>
                  <a:cubicBezTo>
                    <a:pt x="24" y="0"/>
                    <a:pt x="15" y="4"/>
                    <a:pt x="10" y="10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41"/>
                    <a:pt x="4" y="49"/>
                    <a:pt x="10" y="55"/>
                  </a:cubicBezTo>
                  <a:cubicBezTo>
                    <a:pt x="15" y="61"/>
                    <a:pt x="24" y="64"/>
                    <a:pt x="32" y="64"/>
                  </a:cubicBezTo>
                  <a:cubicBezTo>
                    <a:pt x="41" y="64"/>
                    <a:pt x="49" y="61"/>
                    <a:pt x="55" y="55"/>
                  </a:cubicBezTo>
                  <a:cubicBezTo>
                    <a:pt x="61" y="49"/>
                    <a:pt x="64" y="41"/>
                    <a:pt x="64" y="32"/>
                  </a:cubicBezTo>
                  <a:cubicBezTo>
                    <a:pt x="64" y="24"/>
                    <a:pt x="61" y="16"/>
                    <a:pt x="55" y="10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B49AB1B1-2435-460A-99A2-AE156F56E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89623" y="1673226"/>
              <a:ext cx="195263" cy="193675"/>
            </a:xfrm>
            <a:custGeom>
              <a:avLst/>
              <a:gdLst>
                <a:gd name="T0" fmla="*/ 55 w 64"/>
                <a:gd name="T1" fmla="*/ 10 h 64"/>
                <a:gd name="T2" fmla="*/ 32 w 64"/>
                <a:gd name="T3" fmla="*/ 0 h 64"/>
                <a:gd name="T4" fmla="*/ 10 w 64"/>
                <a:gd name="T5" fmla="*/ 10 h 64"/>
                <a:gd name="T6" fmla="*/ 0 w 64"/>
                <a:gd name="T7" fmla="*/ 32 h 64"/>
                <a:gd name="T8" fmla="*/ 10 w 64"/>
                <a:gd name="T9" fmla="*/ 55 h 64"/>
                <a:gd name="T10" fmla="*/ 32 w 64"/>
                <a:gd name="T11" fmla="*/ 64 h 64"/>
                <a:gd name="T12" fmla="*/ 55 w 64"/>
                <a:gd name="T13" fmla="*/ 55 h 64"/>
                <a:gd name="T14" fmla="*/ 64 w 64"/>
                <a:gd name="T15" fmla="*/ 32 h 64"/>
                <a:gd name="T16" fmla="*/ 55 w 64"/>
                <a:gd name="T17" fmla="*/ 10 h 64"/>
                <a:gd name="T18" fmla="*/ 55 w 64"/>
                <a:gd name="T19" fmla="*/ 10 h 64"/>
                <a:gd name="T20" fmla="*/ 55 w 64"/>
                <a:gd name="T21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55" y="10"/>
                  </a:moveTo>
                  <a:cubicBezTo>
                    <a:pt x="49" y="4"/>
                    <a:pt x="41" y="0"/>
                    <a:pt x="32" y="0"/>
                  </a:cubicBezTo>
                  <a:cubicBezTo>
                    <a:pt x="24" y="0"/>
                    <a:pt x="16" y="4"/>
                    <a:pt x="10" y="10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41"/>
                    <a:pt x="4" y="49"/>
                    <a:pt x="10" y="55"/>
                  </a:cubicBezTo>
                  <a:cubicBezTo>
                    <a:pt x="16" y="61"/>
                    <a:pt x="24" y="64"/>
                    <a:pt x="32" y="64"/>
                  </a:cubicBezTo>
                  <a:cubicBezTo>
                    <a:pt x="41" y="64"/>
                    <a:pt x="49" y="61"/>
                    <a:pt x="55" y="55"/>
                  </a:cubicBezTo>
                  <a:cubicBezTo>
                    <a:pt x="61" y="49"/>
                    <a:pt x="64" y="41"/>
                    <a:pt x="64" y="32"/>
                  </a:cubicBezTo>
                  <a:cubicBezTo>
                    <a:pt x="64" y="24"/>
                    <a:pt x="61" y="16"/>
                    <a:pt x="55" y="10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54980D-4D72-4BEF-92DF-0F7C617B08AF}"/>
              </a:ext>
            </a:extLst>
          </p:cNvPr>
          <p:cNvGrpSpPr/>
          <p:nvPr/>
        </p:nvGrpSpPr>
        <p:grpSpPr>
          <a:xfrm>
            <a:off x="9455709" y="2501196"/>
            <a:ext cx="902986" cy="804236"/>
            <a:chOff x="-6091238" y="627063"/>
            <a:chExt cx="4325938" cy="3852862"/>
          </a:xfrm>
          <a:solidFill>
            <a:schemeClr val="bg1"/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F807E41E-5B6F-492A-A669-909CACD90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75363" y="627063"/>
              <a:ext cx="4298950" cy="3214687"/>
            </a:xfrm>
            <a:custGeom>
              <a:avLst/>
              <a:gdLst>
                <a:gd name="T0" fmla="*/ 1081 w 1415"/>
                <a:gd name="T1" fmla="*/ 533 h 1058"/>
                <a:gd name="T2" fmla="*/ 1080 w 1415"/>
                <a:gd name="T3" fmla="*/ 529 h 1058"/>
                <a:gd name="T4" fmla="*/ 1079 w 1415"/>
                <a:gd name="T5" fmla="*/ 525 h 1058"/>
                <a:gd name="T6" fmla="*/ 1077 w 1415"/>
                <a:gd name="T7" fmla="*/ 521 h 1058"/>
                <a:gd name="T8" fmla="*/ 1075 w 1415"/>
                <a:gd name="T9" fmla="*/ 518 h 1058"/>
                <a:gd name="T10" fmla="*/ 1072 w 1415"/>
                <a:gd name="T11" fmla="*/ 515 h 1058"/>
                <a:gd name="T12" fmla="*/ 1069 w 1415"/>
                <a:gd name="T13" fmla="*/ 513 h 1058"/>
                <a:gd name="T14" fmla="*/ 1065 w 1415"/>
                <a:gd name="T15" fmla="*/ 510 h 1058"/>
                <a:gd name="T16" fmla="*/ 865 w 1415"/>
                <a:gd name="T17" fmla="*/ 71 h 1058"/>
                <a:gd name="T18" fmla="*/ 1128 w 1415"/>
                <a:gd name="T19" fmla="*/ 450 h 1058"/>
                <a:gd name="T20" fmla="*/ 1163 w 1415"/>
                <a:gd name="T21" fmla="*/ 504 h 1058"/>
                <a:gd name="T22" fmla="*/ 1414 w 1415"/>
                <a:gd name="T23" fmla="*/ 327 h 1058"/>
                <a:gd name="T24" fmla="*/ 880 w 1415"/>
                <a:gd name="T25" fmla="*/ 6 h 1058"/>
                <a:gd name="T26" fmla="*/ 515 w 1415"/>
                <a:gd name="T27" fmla="*/ 216 h 1058"/>
                <a:gd name="T28" fmla="*/ 348 w 1415"/>
                <a:gd name="T29" fmla="*/ 321 h 1058"/>
                <a:gd name="T30" fmla="*/ 15 w 1415"/>
                <a:gd name="T31" fmla="*/ 530 h 1058"/>
                <a:gd name="T32" fmla="*/ 16 w 1415"/>
                <a:gd name="T33" fmla="*/ 585 h 1058"/>
                <a:gd name="T34" fmla="*/ 550 w 1415"/>
                <a:gd name="T35" fmla="*/ 884 h 1058"/>
                <a:gd name="T36" fmla="*/ 804 w 1415"/>
                <a:gd name="T37" fmla="*/ 730 h 1058"/>
                <a:gd name="T38" fmla="*/ 770 w 1415"/>
                <a:gd name="T39" fmla="*/ 676 h 1058"/>
                <a:gd name="T40" fmla="*/ 94 w 1415"/>
                <a:gd name="T41" fmla="*/ 556 h 1058"/>
                <a:gd name="T42" fmla="*/ 851 w 1415"/>
                <a:gd name="T43" fmla="*/ 661 h 1058"/>
                <a:gd name="T44" fmla="*/ 868 w 1415"/>
                <a:gd name="T45" fmla="*/ 1054 h 1058"/>
                <a:gd name="T46" fmla="*/ 900 w 1415"/>
                <a:gd name="T47" fmla="*/ 1054 h 1058"/>
                <a:gd name="T48" fmla="*/ 1082 w 1415"/>
                <a:gd name="T49" fmla="*/ 922 h 1058"/>
                <a:gd name="T50" fmla="*/ 1081 w 1415"/>
                <a:gd name="T51" fmla="*/ 537 h 1058"/>
                <a:gd name="T52" fmla="*/ 915 w 1415"/>
                <a:gd name="T53" fmla="*/ 969 h 1058"/>
                <a:gd name="T54" fmla="*/ 899 w 1415"/>
                <a:gd name="T55" fmla="*/ 615 h 1058"/>
                <a:gd name="T56" fmla="*/ 532 w 1415"/>
                <a:gd name="T57" fmla="*/ 280 h 1058"/>
                <a:gd name="T58" fmla="*/ 947 w 1415"/>
                <a:gd name="T59" fmla="*/ 564 h 1058"/>
                <a:gd name="T60" fmla="*/ 964 w 1415"/>
                <a:gd name="T61" fmla="*/ 623 h 1058"/>
                <a:gd name="T62" fmla="*/ 1018 w 1415"/>
                <a:gd name="T63" fmla="*/ 596 h 1058"/>
                <a:gd name="T64" fmla="*/ 915 w 1415"/>
                <a:gd name="T65" fmla="*/ 969 h 1058"/>
                <a:gd name="T66" fmla="*/ 915 w 1415"/>
                <a:gd name="T67" fmla="*/ 96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5" h="1058">
                  <a:moveTo>
                    <a:pt x="1081" y="534"/>
                  </a:moveTo>
                  <a:cubicBezTo>
                    <a:pt x="1081" y="534"/>
                    <a:pt x="1081" y="533"/>
                    <a:pt x="1081" y="533"/>
                  </a:cubicBezTo>
                  <a:cubicBezTo>
                    <a:pt x="1081" y="532"/>
                    <a:pt x="1081" y="531"/>
                    <a:pt x="1080" y="529"/>
                  </a:cubicBezTo>
                  <a:cubicBezTo>
                    <a:pt x="1080" y="529"/>
                    <a:pt x="1080" y="529"/>
                    <a:pt x="1080" y="529"/>
                  </a:cubicBezTo>
                  <a:cubicBezTo>
                    <a:pt x="1080" y="528"/>
                    <a:pt x="1080" y="527"/>
                    <a:pt x="1079" y="526"/>
                  </a:cubicBezTo>
                  <a:cubicBezTo>
                    <a:pt x="1079" y="525"/>
                    <a:pt x="1079" y="525"/>
                    <a:pt x="1079" y="525"/>
                  </a:cubicBezTo>
                  <a:cubicBezTo>
                    <a:pt x="1078" y="524"/>
                    <a:pt x="1078" y="523"/>
                    <a:pt x="1078" y="522"/>
                  </a:cubicBezTo>
                  <a:cubicBezTo>
                    <a:pt x="1077" y="522"/>
                    <a:pt x="1077" y="522"/>
                    <a:pt x="1077" y="521"/>
                  </a:cubicBezTo>
                  <a:cubicBezTo>
                    <a:pt x="1077" y="521"/>
                    <a:pt x="1077" y="521"/>
                    <a:pt x="1077" y="521"/>
                  </a:cubicBezTo>
                  <a:cubicBezTo>
                    <a:pt x="1076" y="520"/>
                    <a:pt x="1076" y="519"/>
                    <a:pt x="1075" y="518"/>
                  </a:cubicBezTo>
                  <a:cubicBezTo>
                    <a:pt x="1075" y="518"/>
                    <a:pt x="1075" y="518"/>
                    <a:pt x="1075" y="518"/>
                  </a:cubicBezTo>
                  <a:cubicBezTo>
                    <a:pt x="1074" y="517"/>
                    <a:pt x="1073" y="516"/>
                    <a:pt x="1072" y="515"/>
                  </a:cubicBezTo>
                  <a:cubicBezTo>
                    <a:pt x="1072" y="515"/>
                    <a:pt x="1072" y="515"/>
                    <a:pt x="1072" y="515"/>
                  </a:cubicBezTo>
                  <a:cubicBezTo>
                    <a:pt x="1071" y="514"/>
                    <a:pt x="1070" y="513"/>
                    <a:pt x="1069" y="513"/>
                  </a:cubicBezTo>
                  <a:cubicBezTo>
                    <a:pt x="1069" y="512"/>
                    <a:pt x="1069" y="512"/>
                    <a:pt x="1069" y="512"/>
                  </a:cubicBezTo>
                  <a:cubicBezTo>
                    <a:pt x="1067" y="511"/>
                    <a:pt x="1066" y="510"/>
                    <a:pt x="1065" y="510"/>
                  </a:cubicBezTo>
                  <a:cubicBezTo>
                    <a:pt x="594" y="242"/>
                    <a:pt x="594" y="242"/>
                    <a:pt x="594" y="242"/>
                  </a:cubicBezTo>
                  <a:cubicBezTo>
                    <a:pt x="865" y="71"/>
                    <a:pt x="865" y="71"/>
                    <a:pt x="865" y="71"/>
                  </a:cubicBezTo>
                  <a:cubicBezTo>
                    <a:pt x="1320" y="329"/>
                    <a:pt x="1320" y="329"/>
                    <a:pt x="1320" y="329"/>
                  </a:cubicBezTo>
                  <a:cubicBezTo>
                    <a:pt x="1128" y="450"/>
                    <a:pt x="1128" y="450"/>
                    <a:pt x="1128" y="450"/>
                  </a:cubicBezTo>
                  <a:cubicBezTo>
                    <a:pt x="1114" y="460"/>
                    <a:pt x="1109" y="479"/>
                    <a:pt x="1118" y="494"/>
                  </a:cubicBezTo>
                  <a:cubicBezTo>
                    <a:pt x="1128" y="509"/>
                    <a:pt x="1148" y="514"/>
                    <a:pt x="1163" y="504"/>
                  </a:cubicBezTo>
                  <a:cubicBezTo>
                    <a:pt x="1399" y="355"/>
                    <a:pt x="1399" y="355"/>
                    <a:pt x="1399" y="355"/>
                  </a:cubicBezTo>
                  <a:cubicBezTo>
                    <a:pt x="1409" y="349"/>
                    <a:pt x="1415" y="339"/>
                    <a:pt x="1414" y="327"/>
                  </a:cubicBezTo>
                  <a:cubicBezTo>
                    <a:pt x="1414" y="316"/>
                    <a:pt x="1408" y="306"/>
                    <a:pt x="1398" y="300"/>
                  </a:cubicBezTo>
                  <a:cubicBezTo>
                    <a:pt x="880" y="6"/>
                    <a:pt x="880" y="6"/>
                    <a:pt x="880" y="6"/>
                  </a:cubicBezTo>
                  <a:cubicBezTo>
                    <a:pt x="870" y="0"/>
                    <a:pt x="857" y="0"/>
                    <a:pt x="847" y="6"/>
                  </a:cubicBezTo>
                  <a:cubicBezTo>
                    <a:pt x="515" y="216"/>
                    <a:pt x="515" y="216"/>
                    <a:pt x="515" y="216"/>
                  </a:cubicBezTo>
                  <a:cubicBezTo>
                    <a:pt x="514" y="216"/>
                    <a:pt x="514" y="216"/>
                    <a:pt x="514" y="216"/>
                  </a:cubicBezTo>
                  <a:cubicBezTo>
                    <a:pt x="348" y="321"/>
                    <a:pt x="348" y="321"/>
                    <a:pt x="348" y="321"/>
                  </a:cubicBezTo>
                  <a:cubicBezTo>
                    <a:pt x="348" y="321"/>
                    <a:pt x="348" y="321"/>
                    <a:pt x="348" y="321"/>
                  </a:cubicBezTo>
                  <a:cubicBezTo>
                    <a:pt x="15" y="530"/>
                    <a:pt x="15" y="530"/>
                    <a:pt x="15" y="530"/>
                  </a:cubicBezTo>
                  <a:cubicBezTo>
                    <a:pt x="5" y="536"/>
                    <a:pt x="0" y="547"/>
                    <a:pt x="0" y="558"/>
                  </a:cubicBezTo>
                  <a:cubicBezTo>
                    <a:pt x="0" y="570"/>
                    <a:pt x="6" y="580"/>
                    <a:pt x="16" y="585"/>
                  </a:cubicBezTo>
                  <a:cubicBezTo>
                    <a:pt x="534" y="880"/>
                    <a:pt x="534" y="880"/>
                    <a:pt x="534" y="880"/>
                  </a:cubicBezTo>
                  <a:cubicBezTo>
                    <a:pt x="539" y="883"/>
                    <a:pt x="545" y="884"/>
                    <a:pt x="550" y="884"/>
                  </a:cubicBezTo>
                  <a:cubicBezTo>
                    <a:pt x="556" y="884"/>
                    <a:pt x="562" y="882"/>
                    <a:pt x="567" y="879"/>
                  </a:cubicBezTo>
                  <a:cubicBezTo>
                    <a:pt x="804" y="730"/>
                    <a:pt x="804" y="730"/>
                    <a:pt x="804" y="730"/>
                  </a:cubicBezTo>
                  <a:cubicBezTo>
                    <a:pt x="819" y="721"/>
                    <a:pt x="824" y="701"/>
                    <a:pt x="814" y="686"/>
                  </a:cubicBezTo>
                  <a:cubicBezTo>
                    <a:pt x="805" y="671"/>
                    <a:pt x="785" y="666"/>
                    <a:pt x="770" y="676"/>
                  </a:cubicBezTo>
                  <a:cubicBezTo>
                    <a:pt x="549" y="815"/>
                    <a:pt x="549" y="815"/>
                    <a:pt x="549" y="815"/>
                  </a:cubicBezTo>
                  <a:cubicBezTo>
                    <a:pt x="94" y="556"/>
                    <a:pt x="94" y="556"/>
                    <a:pt x="94" y="556"/>
                  </a:cubicBezTo>
                  <a:cubicBezTo>
                    <a:pt x="366" y="385"/>
                    <a:pt x="366" y="385"/>
                    <a:pt x="366" y="385"/>
                  </a:cubicBezTo>
                  <a:cubicBezTo>
                    <a:pt x="851" y="661"/>
                    <a:pt x="851" y="661"/>
                    <a:pt x="851" y="661"/>
                  </a:cubicBezTo>
                  <a:cubicBezTo>
                    <a:pt x="851" y="1026"/>
                    <a:pt x="851" y="1026"/>
                    <a:pt x="851" y="1026"/>
                  </a:cubicBezTo>
                  <a:cubicBezTo>
                    <a:pt x="851" y="1038"/>
                    <a:pt x="857" y="1049"/>
                    <a:pt x="868" y="1054"/>
                  </a:cubicBezTo>
                  <a:cubicBezTo>
                    <a:pt x="872" y="1057"/>
                    <a:pt x="878" y="1058"/>
                    <a:pt x="883" y="1058"/>
                  </a:cubicBezTo>
                  <a:cubicBezTo>
                    <a:pt x="889" y="1058"/>
                    <a:pt x="895" y="1057"/>
                    <a:pt x="900" y="1054"/>
                  </a:cubicBezTo>
                  <a:cubicBezTo>
                    <a:pt x="1067" y="949"/>
                    <a:pt x="1067" y="949"/>
                    <a:pt x="1067" y="949"/>
                  </a:cubicBezTo>
                  <a:cubicBezTo>
                    <a:pt x="1076" y="943"/>
                    <a:pt x="1082" y="933"/>
                    <a:pt x="1082" y="922"/>
                  </a:cubicBezTo>
                  <a:cubicBezTo>
                    <a:pt x="1082" y="538"/>
                    <a:pt x="1082" y="538"/>
                    <a:pt x="1082" y="538"/>
                  </a:cubicBezTo>
                  <a:cubicBezTo>
                    <a:pt x="1082" y="537"/>
                    <a:pt x="1081" y="537"/>
                    <a:pt x="1081" y="537"/>
                  </a:cubicBezTo>
                  <a:cubicBezTo>
                    <a:pt x="1081" y="536"/>
                    <a:pt x="1081" y="535"/>
                    <a:pt x="1081" y="534"/>
                  </a:cubicBezTo>
                  <a:close/>
                  <a:moveTo>
                    <a:pt x="915" y="969"/>
                  </a:moveTo>
                  <a:cubicBezTo>
                    <a:pt x="915" y="642"/>
                    <a:pt x="915" y="642"/>
                    <a:pt x="915" y="642"/>
                  </a:cubicBezTo>
                  <a:cubicBezTo>
                    <a:pt x="915" y="631"/>
                    <a:pt x="909" y="620"/>
                    <a:pt x="899" y="615"/>
                  </a:cubicBezTo>
                  <a:cubicBezTo>
                    <a:pt x="427" y="347"/>
                    <a:pt x="427" y="347"/>
                    <a:pt x="427" y="347"/>
                  </a:cubicBezTo>
                  <a:cubicBezTo>
                    <a:pt x="532" y="280"/>
                    <a:pt x="532" y="280"/>
                    <a:pt x="532" y="280"/>
                  </a:cubicBezTo>
                  <a:cubicBezTo>
                    <a:pt x="987" y="539"/>
                    <a:pt x="987" y="539"/>
                    <a:pt x="987" y="539"/>
                  </a:cubicBezTo>
                  <a:cubicBezTo>
                    <a:pt x="947" y="564"/>
                    <a:pt x="947" y="564"/>
                    <a:pt x="947" y="564"/>
                  </a:cubicBezTo>
                  <a:cubicBezTo>
                    <a:pt x="932" y="574"/>
                    <a:pt x="928" y="593"/>
                    <a:pt x="937" y="608"/>
                  </a:cubicBezTo>
                  <a:cubicBezTo>
                    <a:pt x="943" y="618"/>
                    <a:pt x="954" y="623"/>
                    <a:pt x="964" y="623"/>
                  </a:cubicBezTo>
                  <a:cubicBezTo>
                    <a:pt x="970" y="623"/>
                    <a:pt x="976" y="622"/>
                    <a:pt x="981" y="618"/>
                  </a:cubicBezTo>
                  <a:cubicBezTo>
                    <a:pt x="1018" y="596"/>
                    <a:pt x="1018" y="596"/>
                    <a:pt x="1018" y="596"/>
                  </a:cubicBezTo>
                  <a:cubicBezTo>
                    <a:pt x="1018" y="904"/>
                    <a:pt x="1018" y="904"/>
                    <a:pt x="1018" y="904"/>
                  </a:cubicBezTo>
                  <a:lnTo>
                    <a:pt x="915" y="969"/>
                  </a:lnTo>
                  <a:close/>
                  <a:moveTo>
                    <a:pt x="915" y="969"/>
                  </a:moveTo>
                  <a:cubicBezTo>
                    <a:pt x="915" y="969"/>
                    <a:pt x="915" y="969"/>
                    <a:pt x="915" y="9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8525D476-4664-4AB8-B0C9-3D638A119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1903413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9A7EDE2-B85F-4043-AE95-08B5D3EE7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2598738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3293FF83-D926-473C-8F30-2CE41DEF0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2292350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33D3F9D9-22FE-42F7-BD9F-3E6553F6C0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2987675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6C706FEE-B5F7-47EF-A57F-7054EB473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2681288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1BB2375C-2725-40A0-8A62-8E4A89718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3376613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7AF9B2D2-205C-4D2E-957A-191B2B04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0123D0A-2CEF-463D-BDD0-9D00042ECA0A}"/>
              </a:ext>
            </a:extLst>
          </p:cNvPr>
          <p:cNvSpPr txBox="1"/>
          <p:nvPr/>
        </p:nvSpPr>
        <p:spPr>
          <a:xfrm>
            <a:off x="596929" y="5158933"/>
            <a:ext cx="8684012" cy="405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20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Wniosek Umocowanie – czynności do wykonania</a:t>
            </a:r>
            <a:endParaRPr lang="en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6" name="Obraz 65">
            <a:extLst>
              <a:ext uri="{FF2B5EF4-FFF2-40B4-BE49-F238E27FC236}">
                <a16:creationId xmlns:a16="http://schemas.microsoft.com/office/drawing/2014/main" id="{A840B482-D7A2-4567-8F34-8E27EEDBB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3C1D0B2-7093-4699-ACC4-273669613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00" y="3276624"/>
            <a:ext cx="5151600" cy="280291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2660A7A-2AF8-48C0-AD40-703975FB8F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0" y="328622"/>
            <a:ext cx="5151600" cy="27022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2FE018-B17D-4AF4-9901-5D45519821A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EA2126-63E9-4A16-AD83-1B7990805290}"/>
              </a:ext>
            </a:extLst>
          </p:cNvPr>
          <p:cNvSpPr/>
          <p:nvPr/>
        </p:nvSpPr>
        <p:spPr>
          <a:xfrm>
            <a:off x="6614762" y="4070776"/>
            <a:ext cx="250874" cy="250874"/>
          </a:xfrm>
          <a:prstGeom prst="ellipse">
            <a:avLst/>
          </a:prstGeom>
          <a:solidFill>
            <a:srgbClr val="C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2</a:t>
            </a:r>
            <a:endParaRPr lang="en-US" sz="1400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47DFC48-6C4C-4042-8FDD-500AB8262270}"/>
              </a:ext>
            </a:extLst>
          </p:cNvPr>
          <p:cNvSpPr txBox="1"/>
          <p:nvPr/>
        </p:nvSpPr>
        <p:spPr>
          <a:xfrm>
            <a:off x="6614762" y="1355677"/>
            <a:ext cx="4435398" cy="67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Umocowanie lub sprawdzić status Wniosku Umocowanie</a:t>
            </a:r>
            <a:r>
              <a:rPr lang="pl-PL" sz="1200" dirty="0">
                <a:solidFill>
                  <a:srgbClr val="005C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w menu bocznym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Tarcza Antykryzysowa</a:t>
            </a:r>
            <a:r>
              <a:rPr lang="pl-PL" sz="1200" dirty="0">
                <a:solidFill>
                  <a:srgbClr val="005C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dirty="0">
              <a:solidFill>
                <a:srgbClr val="005C4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27D91A33-550C-42E2-8DEE-26A578618649}"/>
              </a:ext>
            </a:extLst>
          </p:cNvPr>
          <p:cNvSpPr/>
          <p:nvPr/>
        </p:nvSpPr>
        <p:spPr>
          <a:xfrm>
            <a:off x="6614762" y="1053091"/>
            <a:ext cx="250874" cy="250874"/>
          </a:xfrm>
          <a:prstGeom prst="ellipse">
            <a:avLst/>
          </a:prstGeom>
          <a:solidFill>
            <a:srgbClr val="C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1</a:t>
            </a:r>
            <a:endParaRPr lang="en-US" sz="1400" dirty="0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CC948E67-57D8-4BA8-9403-7167A71F2965}"/>
              </a:ext>
            </a:extLst>
          </p:cNvPr>
          <p:cNvSpPr txBox="1"/>
          <p:nvPr/>
        </p:nvSpPr>
        <p:spPr>
          <a:xfrm>
            <a:off x="6614762" y="4469372"/>
            <a:ext cx="4435200" cy="473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Umocowanie przejdź na zakładkę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Umocowanie beneficjenta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592ABD17-E41F-4C2B-90FC-DF68AAFB46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96751" y="1998193"/>
            <a:ext cx="6523465" cy="765925"/>
          </a:xfrm>
          <a:prstGeom prst="bentConnector3">
            <a:avLst>
              <a:gd name="adj1" fmla="val 2384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: łamany 37">
            <a:extLst>
              <a:ext uri="{FF2B5EF4-FFF2-40B4-BE49-F238E27FC236}">
                <a16:creationId xmlns:a16="http://schemas.microsoft.com/office/drawing/2014/main" id="{2C3F58E4-8216-4E3A-A5CD-16EE8209E235}"/>
              </a:ext>
            </a:extLst>
          </p:cNvPr>
          <p:cNvCxnSpPr>
            <a:cxnSpLocks/>
          </p:cNvCxnSpPr>
          <p:nvPr/>
        </p:nvCxnSpPr>
        <p:spPr>
          <a:xfrm rot="10800000">
            <a:off x="4290547" y="3527447"/>
            <a:ext cx="4129669" cy="1588406"/>
          </a:xfrm>
          <a:prstGeom prst="bentConnector3">
            <a:avLst>
              <a:gd name="adj1" fmla="val 4541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5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8B09993F-BCDF-4EFE-812F-DD98BB262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8" y="946548"/>
            <a:ext cx="5151600" cy="280291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96EEE35-B187-40E5-B67A-E8DB23CDA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8" y="3966693"/>
            <a:ext cx="5151600" cy="17688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2FE018-B17D-4AF4-9901-5D45519821A8}"/>
              </a:ext>
            </a:extLst>
          </p:cNvPr>
          <p:cNvSpPr txBox="1"/>
          <p:nvPr/>
        </p:nvSpPr>
        <p:spPr>
          <a:xfrm>
            <a:off x="6096000" y="6224907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EA2126-63E9-4A16-AD83-1B7990805290}"/>
              </a:ext>
            </a:extLst>
          </p:cNvPr>
          <p:cNvSpPr/>
          <p:nvPr/>
        </p:nvSpPr>
        <p:spPr>
          <a:xfrm>
            <a:off x="6614762" y="4070776"/>
            <a:ext cx="250874" cy="250874"/>
          </a:xfrm>
          <a:prstGeom prst="ellipse">
            <a:avLst/>
          </a:prstGeom>
          <a:solidFill>
            <a:srgbClr val="C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4</a:t>
            </a:r>
            <a:endParaRPr lang="en-US" sz="1400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47DFC48-6C4C-4042-8FDD-500AB8262270}"/>
              </a:ext>
            </a:extLst>
          </p:cNvPr>
          <p:cNvSpPr txBox="1"/>
          <p:nvPr/>
        </p:nvSpPr>
        <p:spPr>
          <a:xfrm>
            <a:off x="6555736" y="989864"/>
            <a:ext cx="4435396" cy="27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Umocowanie wybierz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27D91A33-550C-42E2-8DEE-26A578618649}"/>
              </a:ext>
            </a:extLst>
          </p:cNvPr>
          <p:cNvSpPr/>
          <p:nvPr/>
        </p:nvSpPr>
        <p:spPr>
          <a:xfrm>
            <a:off x="6619624" y="695674"/>
            <a:ext cx="250874" cy="250874"/>
          </a:xfrm>
          <a:prstGeom prst="ellipse">
            <a:avLst/>
          </a:prstGeom>
          <a:solidFill>
            <a:srgbClr val="C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3</a:t>
            </a:r>
            <a:endParaRPr lang="en-US" sz="1400" dirty="0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CC948E67-57D8-4BA8-9403-7167A71F2965}"/>
              </a:ext>
            </a:extLst>
          </p:cNvPr>
          <p:cNvSpPr txBox="1"/>
          <p:nvPr/>
        </p:nvSpPr>
        <p:spPr>
          <a:xfrm>
            <a:off x="6555736" y="4380075"/>
            <a:ext cx="4435396" cy="77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Umocowanie wybierz zakładkę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Złożone wnioski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b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592ABD17-E41F-4C2B-90FC-DF68AAFB46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65092" y="1318678"/>
            <a:ext cx="3022411" cy="2252325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: łamany 37">
            <a:extLst>
              <a:ext uri="{FF2B5EF4-FFF2-40B4-BE49-F238E27FC236}">
                <a16:creationId xmlns:a16="http://schemas.microsoft.com/office/drawing/2014/main" id="{2C3F58E4-8216-4E3A-A5CD-16EE8209E2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69527" y="4954356"/>
            <a:ext cx="3317974" cy="33568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8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6"/>
            <a:ext cx="11499349" cy="338182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rgbClr val="008364"/>
              </a:gs>
              <a:gs pos="89000">
                <a:srgbClr val="CAD23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4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1.</a:t>
            </a:r>
            <a:r>
              <a:rPr lang="pl-PL" sz="154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54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- potwierdzenie wydruku z CEIDG  - JEDNOOSOBOWA DZIAŁALNOŚĆ GOSPODARCZA</a:t>
            </a:r>
            <a:endParaRPr lang="en-IN" sz="154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5070B33-143D-48B7-9848-E3879002A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9" y="868345"/>
            <a:ext cx="5151600" cy="500977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EFEA58-FFA0-4C7F-A579-AD1893D1A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8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3C6CE1F-C4A7-403B-BF38-05BD4AE56655}"/>
              </a:ext>
            </a:extLst>
          </p:cNvPr>
          <p:cNvSpPr txBox="1"/>
          <p:nvPr/>
        </p:nvSpPr>
        <p:spPr>
          <a:xfrm>
            <a:off x="6750207" y="1358651"/>
            <a:ext cx="4435200" cy="196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sprawdzić czy te dane, które są na Umowie Subwencji Finansowej są prawidłowe.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Umocowanego uległa zmianie należy przedłożyć do PFR Oświadczenie. W tym celu na kolejnym ekranie nie należy potwierdzać danych oraz pobranego wydruku z CEIDG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898C7478-2ACE-41D9-9B7E-26E1015D2A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90333" y="3125097"/>
            <a:ext cx="4580885" cy="1117942"/>
          </a:xfrm>
          <a:prstGeom prst="bentConnector3">
            <a:avLst>
              <a:gd name="adj1" fmla="val 7215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42ED105-42B6-462C-9F71-D32824226E97}"/>
              </a:ext>
            </a:extLst>
          </p:cNvPr>
          <p:cNvSpPr txBox="1"/>
          <p:nvPr/>
        </p:nvSpPr>
        <p:spPr>
          <a:xfrm>
            <a:off x="6749969" y="3986488"/>
            <a:ext cx="4435200" cy="1328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otworzyć ten wydruk i sprawdzić czy dane w nim zawarte są prawidłowe.</a:t>
            </a:r>
          </a:p>
          <a:p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b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nie zgadzasz się z przedstawionym przez Bank wydrukiem z CEIDG, to na kolejnym ekranie nie potwierdzaj tego dokumentu</a:t>
            </a: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>
            <a:off x="3573966" y="5752932"/>
            <a:ext cx="4413617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3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rgbClr val="008364"/>
              </a:gs>
              <a:gs pos="89000">
                <a:srgbClr val="CAD23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4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1.</a:t>
            </a:r>
            <a:r>
              <a:rPr lang="pl-PL" sz="154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Wniosek Umocowanie - potwierdzenie wydruku z CEIDG  - JEDNOOSOBOWA DZIAŁALNOŚĆ GOSPODARCZA</a:t>
            </a:r>
            <a:endParaRPr lang="en-IN" sz="154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EFEA58-FFA0-4C7F-A579-AD1893D1A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9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3C6CE1F-C4A7-403B-BF38-05BD4AE56655}"/>
              </a:ext>
            </a:extLst>
          </p:cNvPr>
          <p:cNvSpPr txBox="1"/>
          <p:nvPr/>
        </p:nvSpPr>
        <p:spPr>
          <a:xfrm>
            <a:off x="6643688" y="1101824"/>
            <a:ext cx="4435200" cy="83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0EFEABB-5A83-472F-91D2-2D6275C31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9" y="1069249"/>
            <a:ext cx="5151600" cy="41435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898C7478-2ACE-41D9-9B7E-26E1015D2A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43000" y="892338"/>
            <a:ext cx="6381750" cy="672345"/>
          </a:xfrm>
          <a:prstGeom prst="bentConnector3">
            <a:avLst>
              <a:gd name="adj1" fmla="val 10850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4ACC7EA0-0339-40B6-9921-457AD3D2B739}"/>
              </a:ext>
            </a:extLst>
          </p:cNvPr>
          <p:cNvCxnSpPr>
            <a:cxnSpLocks/>
          </p:cNvCxnSpPr>
          <p:nvPr/>
        </p:nvCxnSpPr>
        <p:spPr>
          <a:xfrm>
            <a:off x="596929" y="1564685"/>
            <a:ext cx="546071" cy="454003"/>
          </a:xfrm>
          <a:prstGeom prst="bentConnector3">
            <a:avLst>
              <a:gd name="adj1" fmla="val 116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8C9C6CFE-5EB3-4742-B379-A1AF5C74B0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2113" y="2156195"/>
            <a:ext cx="887116" cy="577484"/>
          </a:xfrm>
          <a:prstGeom prst="bentConnector3">
            <a:avLst>
              <a:gd name="adj1" fmla="val 100464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6731725" y="2033668"/>
            <a:ext cx="4672901" cy="127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dane w Umowie Subwencji Finansowej oraz dane                 w przedstawionym przez Bank wydruku  z CEIDG są prawidłowe, należy kliknąć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przypadku gdy któraś z danych jest nieprawidłowa lub uległa zmianie, należy kliknąć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i wtedy zostaniesz poproszony o przekazanie do Banku Oświadczenia    lub Pełnomocnictwa lub poprawnego wydruku z CEIDG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C4BB0274-2E9D-4C43-803E-80B4619E464A}"/>
              </a:ext>
            </a:extLst>
          </p:cNvPr>
          <p:cNvSpPr txBox="1"/>
          <p:nvPr/>
        </p:nvSpPr>
        <p:spPr>
          <a:xfrm>
            <a:off x="6731726" y="4087215"/>
            <a:ext cx="4774474" cy="127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akceptacji zaprezentowanych danych po kliknięciu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Twój Wniosek zostanie zweryfikowany pozytywnie. W przypadku gdy, któraś z prezentowanych danych jest nieprawidłowa, to po kliknięciu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    na kolejny ekran w celu dokonania wyboru  jaki dokument chcesz przekazać do Banku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6294" y="1884364"/>
            <a:ext cx="4848457" cy="2677795"/>
          </a:xfrm>
          <a:prstGeom prst="bentConnector3">
            <a:avLst>
              <a:gd name="adj1" fmla="val 24461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781AE5FF-0D56-43DD-A0BD-1A82E8B300C5}"/>
              </a:ext>
            </a:extLst>
          </p:cNvPr>
          <p:cNvCxnSpPr>
            <a:cxnSpLocks/>
          </p:cNvCxnSpPr>
          <p:nvPr/>
        </p:nvCxnSpPr>
        <p:spPr>
          <a:xfrm rot="10800000">
            <a:off x="5876928" y="4973637"/>
            <a:ext cx="1819273" cy="490993"/>
          </a:xfrm>
          <a:prstGeom prst="bentConnector3">
            <a:avLst>
              <a:gd name="adj1" fmla="val 7393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566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3050</Words>
  <Application>Microsoft Office PowerPoint</Application>
  <PresentationFormat>Panoramiczny</PresentationFormat>
  <Paragraphs>295</Paragraphs>
  <Slides>37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Montserrat Light</vt:lpstr>
      <vt:lpstr>Open Sans</vt:lpstr>
      <vt:lpstr>Times New Roman</vt:lpstr>
      <vt:lpstr>Wingdings</vt:lpstr>
      <vt:lpstr>Motyw pakietu Office</vt:lpstr>
      <vt:lpstr>SKŁADANIE WNIOSKU UMOCOWANIE BENEFICJENTA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 Der</dc:creator>
  <cp:lastModifiedBy>Marcin Błędos</cp:lastModifiedBy>
  <cp:revision>232</cp:revision>
  <dcterms:created xsi:type="dcterms:W3CDTF">2020-12-03T21:13:00Z</dcterms:created>
  <dcterms:modified xsi:type="dcterms:W3CDTF">2020-12-08T11:56:59Z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PSKATEGORIA">
    <vt:lpwstr>Ogolnodostepny</vt:lpwstr>
  </property>
  <property fmtid="{D5CDD505-2E9C-101B-9397-08002B2CF9AE}" pid="3" name="BPSClassifiedBy">
    <vt:lpwstr>BANK\michal.derkowski;Michał Derkowski</vt:lpwstr>
  </property>
  <property fmtid="{D5CDD505-2E9C-101B-9397-08002B2CF9AE}" pid="4" name="BPSClassificationDate">
    <vt:lpwstr>2020-12-06T19:51:53.1224466+01:00</vt:lpwstr>
  </property>
  <property fmtid="{D5CDD505-2E9C-101B-9397-08002B2CF9AE}" pid="5" name="BPSClassifiedBySID">
    <vt:lpwstr>BANK\S-1-5-21-2235066060-4034229115-1914166231-55116</vt:lpwstr>
  </property>
  <property fmtid="{D5CDD505-2E9C-101B-9397-08002B2CF9AE}" pid="6" name="BPSGRNItemId">
    <vt:lpwstr>GRN-517d32b8-fa18-4a2b-addc-224e1080084f</vt:lpwstr>
  </property>
  <property fmtid="{D5CDD505-2E9C-101B-9397-08002B2CF9AE}" pid="7" name="BPSHash">
    <vt:lpwstr>ognKYjWGcIpqidwLJ3aX7LNb0V+mgnhgpmZ0i3rMgVw=</vt:lpwstr>
  </property>
  <property fmtid="{D5CDD505-2E9C-101B-9397-08002B2CF9AE}" pid="8" name="BPSRefresh">
    <vt:lpwstr>False</vt:lpwstr>
  </property>
</Properties>
</file>